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8" r:id="rId2"/>
    <p:sldId id="348" r:id="rId3"/>
    <p:sldId id="304" r:id="rId4"/>
    <p:sldId id="263" r:id="rId5"/>
    <p:sldId id="305" r:id="rId6"/>
    <p:sldId id="356" r:id="rId7"/>
    <p:sldId id="345" r:id="rId8"/>
    <p:sldId id="346" r:id="rId9"/>
    <p:sldId id="347" r:id="rId10"/>
    <p:sldId id="342" r:id="rId11"/>
    <p:sldId id="343" r:id="rId12"/>
    <p:sldId id="340" r:id="rId13"/>
    <p:sldId id="341" r:id="rId14"/>
    <p:sldId id="306" r:id="rId15"/>
    <p:sldId id="307" r:id="rId16"/>
    <p:sldId id="310" r:id="rId17"/>
    <p:sldId id="354" r:id="rId18"/>
    <p:sldId id="351" r:id="rId19"/>
    <p:sldId id="352" r:id="rId20"/>
    <p:sldId id="353" r:id="rId21"/>
    <p:sldId id="311" r:id="rId22"/>
    <p:sldId id="313" r:id="rId23"/>
    <p:sldId id="357" r:id="rId24"/>
    <p:sldId id="312" r:id="rId25"/>
    <p:sldId id="359" r:id="rId26"/>
    <p:sldId id="280" r:id="rId27"/>
    <p:sldId id="282" r:id="rId28"/>
    <p:sldId id="344" r:id="rId29"/>
    <p:sldId id="284" r:id="rId30"/>
    <p:sldId id="285" r:id="rId31"/>
    <p:sldId id="296" r:id="rId32"/>
    <p:sldId id="297" r:id="rId33"/>
    <p:sldId id="361" r:id="rId34"/>
    <p:sldId id="360" r:id="rId35"/>
    <p:sldId id="325" r:id="rId36"/>
    <p:sldId id="316" r:id="rId37"/>
    <p:sldId id="326" r:id="rId38"/>
    <p:sldId id="350" r:id="rId39"/>
    <p:sldId id="298" r:id="rId40"/>
    <p:sldId id="324" r:id="rId41"/>
    <p:sldId id="327" r:id="rId42"/>
    <p:sldId id="331" r:id="rId43"/>
    <p:sldId id="332" r:id="rId44"/>
    <p:sldId id="333" r:id="rId45"/>
    <p:sldId id="335" r:id="rId46"/>
    <p:sldId id="334" r:id="rId47"/>
    <p:sldId id="336" r:id="rId48"/>
    <p:sldId id="337" r:id="rId49"/>
    <p:sldId id="338" r:id="rId50"/>
    <p:sldId id="328" r:id="rId51"/>
    <p:sldId id="358" r:id="rId52"/>
    <p:sldId id="339" r:id="rId53"/>
  </p:sldIdLst>
  <p:sldSz cx="9144000" cy="6858000" type="screen4x3"/>
  <p:notesSz cx="6858000" cy="9144000"/>
  <p:defaultTextStyle>
    <a:defPPr>
      <a:defRPr lang="en-AU"/>
    </a:defPPr>
    <a:lvl1pPr algn="l"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004B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80" autoAdjust="0"/>
  </p:normalViewPr>
  <p:slideViewPr>
    <p:cSldViewPr>
      <p:cViewPr>
        <p:scale>
          <a:sx n="66" d="100"/>
          <a:sy n="66" d="100"/>
        </p:scale>
        <p:origin x="-1284" y="-43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pitchFamily="-65"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ＭＳ Ｐゴシック" pitchFamily="-65" charset="-128"/>
              </a:defRPr>
            </a:lvl1pPr>
          </a:lstStyle>
          <a:p>
            <a:pPr>
              <a:defRPr/>
            </a:pPr>
            <a:fld id="{03C69810-DDA5-4871-8BF0-D2E9DEC74595}" type="datetimeFigureOut">
              <a:rPr lang="en-US"/>
              <a:pPr>
                <a:defRPr/>
              </a:pPr>
              <a:t>09-Mar-15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pitchFamily="-65"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ＭＳ Ｐゴシック" pitchFamily="-65" charset="-128"/>
              </a:defRPr>
            </a:lvl1pPr>
          </a:lstStyle>
          <a:p>
            <a:pPr>
              <a:defRPr/>
            </a:pPr>
            <a:fld id="{7636CF8F-C22E-4EFB-8498-296F7C06FC53}" type="slidenum">
              <a:rPr lang="en-US"/>
              <a:pPr>
                <a:defRPr/>
              </a:pPr>
              <a:t>‹#›</a:t>
            </a:fld>
            <a:endParaRPr lang="en-US"/>
          </a:p>
        </p:txBody>
      </p:sp>
    </p:spTree>
    <p:extLst>
      <p:ext uri="{BB962C8B-B14F-4D97-AF65-F5344CB8AC3E}">
        <p14:creationId xmlns:p14="http://schemas.microsoft.com/office/powerpoint/2010/main" val="38205670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Adapted from SANS Malware</a:t>
            </a:r>
            <a:r>
              <a:rPr lang="en-US" baseline="0" dirty="0" smtClean="0"/>
              <a:t> 101.</a:t>
            </a:r>
          </a:p>
          <a:p>
            <a:endParaRPr lang="en-US" baseline="0" dirty="0" smtClean="0"/>
          </a:p>
          <a:p>
            <a:r>
              <a:rPr lang="en-US" sz="1200" b="0" i="1" u="none" strike="noStrike" kern="1200" baseline="0" dirty="0" smtClean="0">
                <a:solidFill>
                  <a:schemeClr val="tx1"/>
                </a:solidFill>
                <a:latin typeface="+mn-lt"/>
                <a:ea typeface="+mn-ea"/>
                <a:cs typeface="+mn-cs"/>
              </a:rPr>
              <a:t>Appended Virus </a:t>
            </a:r>
            <a:r>
              <a:rPr lang="en-US" sz="1200" b="0" i="0" u="none" strike="noStrike" kern="1200" baseline="0" dirty="0" smtClean="0">
                <a:solidFill>
                  <a:schemeClr val="tx1"/>
                </a:solidFill>
                <a:latin typeface="+mn-lt"/>
                <a:ea typeface="+mn-ea"/>
                <a:cs typeface="+mn-cs"/>
              </a:rPr>
              <a:t>– The virus attaches itself to the end of the host file and modifies the header of the host file so that the control shifts to it on execution. In an appending virus infection, the virus code is appended to the host program and the main entry point of the host program present in the program header is changed to point to the beginning of the virus code. So, when the program executes, the virus is executed first. Then at the end of the virus code, a jump or call routine takes the control back to the start of the host program. Also the new size of the infected host file is updated in the header accordingly. </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Prepended Virus </a:t>
            </a:r>
            <a:r>
              <a:rPr lang="en-US" sz="1200" b="0" i="0" u="none" strike="noStrike" kern="1200" baseline="0" dirty="0" smtClean="0">
                <a:solidFill>
                  <a:schemeClr val="tx1"/>
                </a:solidFill>
                <a:latin typeface="+mn-lt"/>
                <a:ea typeface="+mn-ea"/>
                <a:cs typeface="+mn-cs"/>
              </a:rPr>
              <a:t>– This is a type of virus that attaches itself to the start of the executable before the host file content. In a prepending virus infection, the virus code is inserted in the starting of the program immediately after the header. So, when the program executes, the virus is executed first. Then the control reaches the end of the virus code and passes down into the host program code to execute the host program. The new size of the host file size is updated in the header accordingly. </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Overwriting Virus </a:t>
            </a:r>
            <a:r>
              <a:rPr lang="en-US" sz="1200" b="0" i="0" u="none" strike="noStrike" kern="1200" baseline="0" dirty="0" smtClean="0">
                <a:solidFill>
                  <a:schemeClr val="tx1"/>
                </a:solidFill>
                <a:latin typeface="+mn-lt"/>
                <a:ea typeface="+mn-ea"/>
                <a:cs typeface="+mn-cs"/>
              </a:rPr>
              <a:t>– This is a type of virus that completely overwrites the entire host file that it attacks. The host file is lost and completely modified by the virus to add its code. In an overwriting virus infection, the virus code is overwritten over a portion or entire host program code. If the host file is larger than the virus program, the virus can either remove the whole host program code and replace it with a copy of its own code or overwrite the program code with its own code starting at the initial program code entry. So, when the host program is executed, the control is passed to the starting of the program code (that is overwritten by the virus code) and the virus gets executed. After the execution, the control passes to the remains of the host program code that will not make any sense as the initial part of the code is missing and the host program crashes. If the virus replaces the whole of the host program data segment and is larger than host program, the header needs to be modified to reflect the new size. If the virus replaces portion of the host program data segment, there will not be any change in the program size. These are the smallest (just a few bytes) and are mostly destructive.</a:t>
            </a:r>
            <a:endParaRPr lang="en-AU" dirty="0"/>
          </a:p>
        </p:txBody>
      </p:sp>
      <p:sp>
        <p:nvSpPr>
          <p:cNvPr id="4" name="Slide Number Placeholder 3"/>
          <p:cNvSpPr>
            <a:spLocks noGrp="1"/>
          </p:cNvSpPr>
          <p:nvPr>
            <p:ph type="sldNum" sz="quarter" idx="10"/>
          </p:nvPr>
        </p:nvSpPr>
        <p:spPr/>
        <p:txBody>
          <a:bodyPr/>
          <a:lstStyle/>
          <a:p>
            <a:pPr>
              <a:defRPr/>
            </a:pPr>
            <a:fld id="{7636CF8F-C22E-4EFB-8498-296F7C06FC53}" type="slidenum">
              <a:rPr lang="en-US" smtClean="0"/>
              <a:pPr>
                <a:defRPr/>
              </a:pPr>
              <a:t>22</a:t>
            </a:fld>
            <a:endParaRPr lang="en-US"/>
          </a:p>
        </p:txBody>
      </p:sp>
    </p:spTree>
    <p:extLst>
      <p:ext uri="{BB962C8B-B14F-4D97-AF65-F5344CB8AC3E}">
        <p14:creationId xmlns:p14="http://schemas.microsoft.com/office/powerpoint/2010/main" val="3578783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Adapted from SANS Malware</a:t>
            </a:r>
            <a:r>
              <a:rPr lang="en-US" baseline="0" dirty="0" smtClean="0"/>
              <a:t> 101.</a:t>
            </a:r>
          </a:p>
          <a:p>
            <a:endParaRPr lang="en-US" sz="1200" b="0" i="1"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Overwriting Virus </a:t>
            </a:r>
            <a:r>
              <a:rPr lang="en-US" sz="1200" b="0" i="0" u="none" strike="noStrike" kern="1200" baseline="0" dirty="0" smtClean="0">
                <a:solidFill>
                  <a:schemeClr val="tx1"/>
                </a:solidFill>
                <a:latin typeface="+mn-lt"/>
                <a:ea typeface="+mn-ea"/>
                <a:cs typeface="+mn-cs"/>
              </a:rPr>
              <a:t>– This type of virus completely overwrites the entire host file that it attacks. The host file is lost and completely modified by the virus to add its code. Once execution of the virus is complete the original program will not execute correct as essential code elements will no longer be present.</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Cavity Virus – </a:t>
            </a:r>
            <a:r>
              <a:rPr lang="en-US" sz="1200" b="0" i="0" u="none" strike="noStrike" kern="1200" baseline="0" dirty="0" smtClean="0">
                <a:solidFill>
                  <a:schemeClr val="tx1"/>
                </a:solidFill>
                <a:latin typeface="+mn-lt"/>
                <a:ea typeface="+mn-ea"/>
                <a:cs typeface="+mn-cs"/>
              </a:rPr>
              <a:t>In a cavity virus infection, the virus copies itself to one of the cavities present in the </a:t>
            </a:r>
            <a:r>
              <a:rPr lang="en-AU" sz="1200" b="0" i="0" u="none" strike="noStrike" kern="1200" baseline="0" dirty="0" smtClean="0">
                <a:solidFill>
                  <a:schemeClr val="tx1"/>
                </a:solidFill>
                <a:latin typeface="+mn-lt"/>
                <a:ea typeface="+mn-ea"/>
                <a:cs typeface="+mn-cs"/>
              </a:rPr>
              <a:t>executable.</a:t>
            </a:r>
            <a:r>
              <a:rPr lang="en-US" sz="1200" b="0" i="0" u="none" strike="noStrike" kern="1200" baseline="0" dirty="0" smtClean="0">
                <a:solidFill>
                  <a:schemeClr val="tx1"/>
                </a:solidFill>
                <a:latin typeface="+mn-lt"/>
                <a:ea typeface="+mn-ea"/>
                <a:cs typeface="+mn-cs"/>
              </a:rPr>
              <a:t>The header of the original program is modified and control is passed directly to the virus. The file size remains unchanged as the virus occupies empty space in the code.</a:t>
            </a:r>
          </a:p>
          <a:p>
            <a:endParaRPr lang="en-US" sz="1200" b="0" i="0" u="none" strike="noStrike" kern="1200" baseline="0" dirty="0" smtClean="0">
              <a:solidFill>
                <a:schemeClr val="tx1"/>
              </a:solidFill>
              <a:latin typeface="+mn-lt"/>
              <a:ea typeface="+mn-ea"/>
              <a:cs typeface="+mn-cs"/>
            </a:endParaRPr>
          </a:p>
          <a:p>
            <a:r>
              <a:rPr lang="en-US" sz="1200" b="0" i="1" u="none" strike="noStrike" kern="1200" baseline="0" dirty="0" smtClean="0">
                <a:solidFill>
                  <a:schemeClr val="tx1"/>
                </a:solidFill>
                <a:latin typeface="+mn-lt"/>
                <a:ea typeface="+mn-ea"/>
                <a:cs typeface="+mn-cs"/>
              </a:rPr>
              <a:t>Call hooking or Entry Point Obfuscation virus – </a:t>
            </a:r>
            <a:r>
              <a:rPr lang="en-AU" sz="1200" b="0" i="0" u="none" strike="noStrike" kern="1200" baseline="0" dirty="0" smtClean="0">
                <a:solidFill>
                  <a:schemeClr val="tx1"/>
                </a:solidFill>
                <a:latin typeface="+mn-lt"/>
                <a:ea typeface="+mn-ea"/>
                <a:cs typeface="+mn-cs"/>
              </a:rPr>
              <a:t>This </a:t>
            </a:r>
            <a:r>
              <a:rPr lang="en-US" sz="1200" b="0" i="0" u="none" strike="noStrike" kern="1200" baseline="0" dirty="0" smtClean="0">
                <a:solidFill>
                  <a:schemeClr val="tx1"/>
                </a:solidFill>
                <a:latin typeface="+mn-lt"/>
                <a:ea typeface="+mn-ea"/>
                <a:cs typeface="+mn-cs"/>
              </a:rPr>
              <a:t>type of virus changes a random location in the host file data instead of the changing the headers or the initial host file data, so that the entry point of the virus is hidden in the host file safely.</a:t>
            </a:r>
            <a:endParaRPr lang="en-AU" i="1" dirty="0"/>
          </a:p>
        </p:txBody>
      </p:sp>
      <p:sp>
        <p:nvSpPr>
          <p:cNvPr id="4" name="Slide Number Placeholder 3"/>
          <p:cNvSpPr>
            <a:spLocks noGrp="1"/>
          </p:cNvSpPr>
          <p:nvPr>
            <p:ph type="sldNum" sz="quarter" idx="10"/>
          </p:nvPr>
        </p:nvSpPr>
        <p:spPr/>
        <p:txBody>
          <a:bodyPr/>
          <a:lstStyle/>
          <a:p>
            <a:pPr>
              <a:defRPr/>
            </a:pPr>
            <a:fld id="{7636CF8F-C22E-4EFB-8498-296F7C06FC53}" type="slidenum">
              <a:rPr lang="en-US" smtClean="0"/>
              <a:pPr>
                <a:defRPr/>
              </a:pPr>
              <a:t>23</a:t>
            </a:fld>
            <a:endParaRPr lang="en-US"/>
          </a:p>
        </p:txBody>
      </p:sp>
    </p:spTree>
    <p:extLst>
      <p:ext uri="{BB962C8B-B14F-4D97-AF65-F5344CB8AC3E}">
        <p14:creationId xmlns:p14="http://schemas.microsoft.com/office/powerpoint/2010/main" val="1192004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0964"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FD3292B-BE6B-442A-9068-30AB90005691}" type="slidenum">
              <a:rPr lang="en-US" smtClean="0">
                <a:ea typeface="ＭＳ Ｐゴシック" pitchFamily="34" charset="-128"/>
              </a:rPr>
              <a:pPr/>
              <a:t>47</a:t>
            </a:fld>
            <a:endParaRPr lang="en-US" smtClean="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AU"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AU"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2588" y="755650"/>
            <a:ext cx="2160587" cy="5842000"/>
          </a:xfrm>
        </p:spPr>
        <p:txBody>
          <a:bodyPr vert="eaVert"/>
          <a:lstStyle/>
          <a:p>
            <a:r>
              <a:rPr lang="en-AU" smtClean="0"/>
              <a:t>Click to edit Master title style</a:t>
            </a:r>
            <a:endParaRPr lang="en-US"/>
          </a:p>
        </p:txBody>
      </p:sp>
      <p:sp>
        <p:nvSpPr>
          <p:cNvPr id="3" name="Vertical Text Placeholder 2"/>
          <p:cNvSpPr>
            <a:spLocks noGrp="1"/>
          </p:cNvSpPr>
          <p:nvPr>
            <p:ph type="body" orient="vert" idx="1"/>
          </p:nvPr>
        </p:nvSpPr>
        <p:spPr>
          <a:xfrm>
            <a:off x="250825" y="755650"/>
            <a:ext cx="6329363" cy="5842000"/>
          </a:xfrm>
        </p:spPr>
        <p:txBody>
          <a:bodyPr vert="eaVert"/>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idx="1"/>
          </p:nvPr>
        </p:nvSpPr>
        <p:spPr/>
        <p:txBody>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AU"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AU"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
        <p:nvSpPr>
          <p:cNvPr id="3" name="Content Placeholder 2"/>
          <p:cNvSpPr>
            <a:spLocks noGrp="1"/>
          </p:cNvSpPr>
          <p:nvPr>
            <p:ph sz="half" idx="1"/>
          </p:nvPr>
        </p:nvSpPr>
        <p:spPr>
          <a:xfrm>
            <a:off x="250825" y="1916113"/>
            <a:ext cx="4244975"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Content Placeholder 3"/>
          <p:cNvSpPr>
            <a:spLocks noGrp="1"/>
          </p:cNvSpPr>
          <p:nvPr>
            <p:ph sz="half" idx="2"/>
          </p:nvPr>
        </p:nvSpPr>
        <p:spPr>
          <a:xfrm>
            <a:off x="4648200" y="1916113"/>
            <a:ext cx="4244975" cy="46815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AU"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AU"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AU"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AU"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AU"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250825" y="1916113"/>
            <a:ext cx="8642350" cy="46815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p>
        </p:txBody>
      </p:sp>
      <p:sp>
        <p:nvSpPr>
          <p:cNvPr id="1034" name="Rectangle 10"/>
          <p:cNvSpPr>
            <a:spLocks noChangeArrowheads="1"/>
          </p:cNvSpPr>
          <p:nvPr userDrawn="1"/>
        </p:nvSpPr>
        <p:spPr bwMode="auto">
          <a:xfrm>
            <a:off x="0" y="736600"/>
            <a:ext cx="9144000" cy="1079500"/>
          </a:xfrm>
          <a:prstGeom prst="rect">
            <a:avLst/>
          </a:prstGeom>
          <a:solidFill>
            <a:srgbClr val="004B85"/>
          </a:solidFill>
          <a:ln w="9525">
            <a:noFill/>
            <a:miter lim="800000"/>
            <a:headEnd/>
            <a:tailEnd/>
          </a:ln>
          <a:effectLst/>
        </p:spPr>
        <p:txBody>
          <a:bodyPr wrap="none" anchor="ctr"/>
          <a:lstStyle/>
          <a:p>
            <a:pPr>
              <a:defRPr/>
            </a:pPr>
            <a:endParaRPr lang="en-US">
              <a:ea typeface="ＭＳ Ｐゴシック" pitchFamily="-65" charset="-128"/>
            </a:endParaRPr>
          </a:p>
        </p:txBody>
      </p:sp>
      <p:sp>
        <p:nvSpPr>
          <p:cNvPr id="1028" name="Rectangle 2"/>
          <p:cNvSpPr>
            <a:spLocks noGrp="1" noChangeArrowheads="1"/>
          </p:cNvSpPr>
          <p:nvPr>
            <p:ph type="title"/>
          </p:nvPr>
        </p:nvSpPr>
        <p:spPr bwMode="auto">
          <a:xfrm>
            <a:off x="250825" y="755650"/>
            <a:ext cx="8642350" cy="1000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endParaRPr lang="en-US" smtClean="0"/>
          </a:p>
        </p:txBody>
      </p:sp>
      <p:pic>
        <p:nvPicPr>
          <p:cNvPr id="1029" name="Picture 13" descr="ECU_AUS_logo_C"/>
          <p:cNvPicPr>
            <a:picLocks noChangeAspect="1" noChangeArrowheads="1"/>
          </p:cNvPicPr>
          <p:nvPr userDrawn="1"/>
        </p:nvPicPr>
        <p:blipFill>
          <a:blip r:embed="rId13"/>
          <a:srcRect/>
          <a:stretch>
            <a:fillRect/>
          </a:stretch>
        </p:blipFill>
        <p:spPr bwMode="auto">
          <a:xfrm>
            <a:off x="8172450" y="0"/>
            <a:ext cx="979488" cy="722313"/>
          </a:xfrm>
          <a:prstGeom prst="rect">
            <a:avLst/>
          </a:prstGeom>
          <a:noFill/>
          <a:ln w="9525">
            <a:noFill/>
            <a:miter lim="800000"/>
            <a:headEnd/>
            <a:tailEnd/>
          </a:ln>
        </p:spPr>
      </p:pic>
      <p:sp>
        <p:nvSpPr>
          <p:cNvPr id="1041" name="Text Box 17"/>
          <p:cNvSpPr txBox="1">
            <a:spLocks noChangeArrowheads="1"/>
          </p:cNvSpPr>
          <p:nvPr userDrawn="1"/>
        </p:nvSpPr>
        <p:spPr bwMode="auto">
          <a:xfrm>
            <a:off x="107950" y="377825"/>
            <a:ext cx="5383213" cy="274638"/>
          </a:xfrm>
          <a:prstGeom prst="rect">
            <a:avLst/>
          </a:prstGeom>
          <a:noFill/>
          <a:ln w="9525">
            <a:noFill/>
            <a:miter lim="800000"/>
            <a:headEnd/>
            <a:tailEnd/>
          </a:ln>
          <a:effectLst/>
        </p:spPr>
        <p:txBody>
          <a:bodyPr>
            <a:spAutoFit/>
          </a:bodyPr>
          <a:lstStyle/>
          <a:p>
            <a:pPr>
              <a:spcBef>
                <a:spcPct val="50000"/>
              </a:spcBef>
              <a:defRPr/>
            </a:pPr>
            <a:r>
              <a:rPr lang="en-AU" sz="1200" dirty="0">
                <a:solidFill>
                  <a:srgbClr val="666666"/>
                </a:solidFill>
                <a:latin typeface="Arial Narrow" pitchFamily="-65" charset="0"/>
                <a:ea typeface="ＭＳ Ｐゴシック" pitchFamily="-65" charset="-128"/>
              </a:rPr>
              <a:t>School of Computer and Security Science</a:t>
            </a:r>
          </a:p>
        </p:txBody>
      </p:sp>
      <p:sp>
        <p:nvSpPr>
          <p:cNvPr id="1043" name="Text Box 19"/>
          <p:cNvSpPr txBox="1">
            <a:spLocks noChangeArrowheads="1"/>
          </p:cNvSpPr>
          <p:nvPr userDrawn="1"/>
        </p:nvSpPr>
        <p:spPr bwMode="auto">
          <a:xfrm>
            <a:off x="107950" y="115888"/>
            <a:ext cx="5383213" cy="336550"/>
          </a:xfrm>
          <a:prstGeom prst="rect">
            <a:avLst/>
          </a:prstGeom>
          <a:noFill/>
          <a:ln w="9525">
            <a:noFill/>
            <a:miter lim="800000"/>
            <a:headEnd/>
            <a:tailEnd/>
          </a:ln>
          <a:effectLst/>
        </p:spPr>
        <p:txBody>
          <a:bodyPr>
            <a:spAutoFit/>
          </a:bodyPr>
          <a:lstStyle/>
          <a:p>
            <a:pPr>
              <a:spcBef>
                <a:spcPct val="50000"/>
              </a:spcBef>
              <a:defRPr/>
            </a:pPr>
            <a:r>
              <a:rPr lang="en-AU" sz="1600" b="1">
                <a:solidFill>
                  <a:srgbClr val="666666"/>
                </a:solidFill>
                <a:latin typeface="Arial Narrow" pitchFamily="-65" charset="0"/>
                <a:ea typeface="ＭＳ Ｐゴシック" pitchFamily="-65" charset="-128"/>
              </a:rPr>
              <a:t>Edith Cowan University</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rtl="0" eaLnBrk="0" fontAlgn="base" hangingPunct="0">
        <a:spcBef>
          <a:spcPct val="0"/>
        </a:spcBef>
        <a:spcAft>
          <a:spcPct val="0"/>
        </a:spcAft>
        <a:defRPr sz="4400">
          <a:solidFill>
            <a:schemeClr val="bg1"/>
          </a:solidFill>
          <a:latin typeface="Arial Narrow"/>
          <a:ea typeface="ＭＳ Ｐゴシック" pitchFamily="-65" charset="-128"/>
          <a:cs typeface="ＭＳ Ｐゴシック" pitchFamily="-65" charset="-128"/>
        </a:defRPr>
      </a:lvl1pPr>
      <a:lvl2pPr algn="r" rtl="0" eaLnBrk="0" fontAlgn="base" hangingPunct="0">
        <a:spcBef>
          <a:spcPct val="0"/>
        </a:spcBef>
        <a:spcAft>
          <a:spcPct val="0"/>
        </a:spcAft>
        <a:defRPr sz="4400">
          <a:solidFill>
            <a:schemeClr val="bg1"/>
          </a:solidFill>
          <a:latin typeface="Arial Narrow" pitchFamily="-65" charset="0"/>
          <a:ea typeface="ＭＳ Ｐゴシック" pitchFamily="-65" charset="-128"/>
          <a:cs typeface="ＭＳ Ｐゴシック" pitchFamily="-65" charset="-128"/>
        </a:defRPr>
      </a:lvl2pPr>
      <a:lvl3pPr algn="r" rtl="0" eaLnBrk="0" fontAlgn="base" hangingPunct="0">
        <a:spcBef>
          <a:spcPct val="0"/>
        </a:spcBef>
        <a:spcAft>
          <a:spcPct val="0"/>
        </a:spcAft>
        <a:defRPr sz="4400">
          <a:solidFill>
            <a:schemeClr val="bg1"/>
          </a:solidFill>
          <a:latin typeface="Arial Narrow" pitchFamily="-65" charset="0"/>
          <a:ea typeface="ＭＳ Ｐゴシック" pitchFamily="-65" charset="-128"/>
          <a:cs typeface="ＭＳ Ｐゴシック" pitchFamily="-65" charset="-128"/>
        </a:defRPr>
      </a:lvl3pPr>
      <a:lvl4pPr algn="r" rtl="0" eaLnBrk="0" fontAlgn="base" hangingPunct="0">
        <a:spcBef>
          <a:spcPct val="0"/>
        </a:spcBef>
        <a:spcAft>
          <a:spcPct val="0"/>
        </a:spcAft>
        <a:defRPr sz="4400">
          <a:solidFill>
            <a:schemeClr val="bg1"/>
          </a:solidFill>
          <a:latin typeface="Arial Narrow" pitchFamily="-65" charset="0"/>
          <a:ea typeface="ＭＳ Ｐゴシック" pitchFamily="-65" charset="-128"/>
          <a:cs typeface="ＭＳ Ｐゴシック" pitchFamily="-65" charset="-128"/>
        </a:defRPr>
      </a:lvl4pPr>
      <a:lvl5pPr algn="r" rtl="0" eaLnBrk="0" fontAlgn="base" hangingPunct="0">
        <a:spcBef>
          <a:spcPct val="0"/>
        </a:spcBef>
        <a:spcAft>
          <a:spcPct val="0"/>
        </a:spcAft>
        <a:defRPr sz="4400">
          <a:solidFill>
            <a:schemeClr val="bg1"/>
          </a:solidFill>
          <a:latin typeface="Arial Narrow" pitchFamily="-65" charset="0"/>
          <a:ea typeface="ＭＳ Ｐゴシック" pitchFamily="-65" charset="-128"/>
          <a:cs typeface="ＭＳ Ｐゴシック" pitchFamily="-65" charset="-128"/>
        </a:defRPr>
      </a:lvl5pPr>
      <a:lvl6pPr marL="457200" algn="r" rtl="0" fontAlgn="base">
        <a:spcBef>
          <a:spcPct val="0"/>
        </a:spcBef>
        <a:spcAft>
          <a:spcPct val="0"/>
        </a:spcAft>
        <a:defRPr sz="4400">
          <a:solidFill>
            <a:schemeClr val="bg1"/>
          </a:solidFill>
          <a:latin typeface="Arial" pitchFamily="-65" charset="0"/>
        </a:defRPr>
      </a:lvl6pPr>
      <a:lvl7pPr marL="914400" algn="r" rtl="0" fontAlgn="base">
        <a:spcBef>
          <a:spcPct val="0"/>
        </a:spcBef>
        <a:spcAft>
          <a:spcPct val="0"/>
        </a:spcAft>
        <a:defRPr sz="4400">
          <a:solidFill>
            <a:schemeClr val="bg1"/>
          </a:solidFill>
          <a:latin typeface="Arial" pitchFamily="-65" charset="0"/>
        </a:defRPr>
      </a:lvl7pPr>
      <a:lvl8pPr marL="1371600" algn="r" rtl="0" fontAlgn="base">
        <a:spcBef>
          <a:spcPct val="0"/>
        </a:spcBef>
        <a:spcAft>
          <a:spcPct val="0"/>
        </a:spcAft>
        <a:defRPr sz="4400">
          <a:solidFill>
            <a:schemeClr val="bg1"/>
          </a:solidFill>
          <a:latin typeface="Arial" pitchFamily="-65" charset="0"/>
        </a:defRPr>
      </a:lvl8pPr>
      <a:lvl9pPr marL="1828800" algn="r" rtl="0" fontAlgn="base">
        <a:spcBef>
          <a:spcPct val="0"/>
        </a:spcBef>
        <a:spcAft>
          <a:spcPct val="0"/>
        </a:spcAft>
        <a:defRPr sz="4400">
          <a:solidFill>
            <a:schemeClr val="bg1"/>
          </a:solidFill>
          <a:latin typeface="Arial"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pitchFamily="-65"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6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6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6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wm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q.ro/malwarez.htm" TargetMode="Externa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990600" y="788988"/>
            <a:ext cx="7772400" cy="1470025"/>
          </a:xfrm>
        </p:spPr>
        <p:txBody>
          <a:bodyPr/>
          <a:lstStyle/>
          <a:p>
            <a:pPr eaLnBrk="1" hangingPunct="1"/>
            <a:r>
              <a:rPr lang="en-AU" smtClean="0">
                <a:latin typeface="Arial Narrow" pitchFamily="34" charset="0"/>
                <a:ea typeface="ＭＳ Ｐゴシック" pitchFamily="34" charset="-128"/>
              </a:rPr>
              <a:t>Malware</a:t>
            </a:r>
          </a:p>
        </p:txBody>
      </p:sp>
      <p:sp>
        <p:nvSpPr>
          <p:cNvPr id="2051" name="Rectangle 3"/>
          <p:cNvSpPr>
            <a:spLocks noGrp="1" noChangeArrowheads="1"/>
          </p:cNvSpPr>
          <p:nvPr>
            <p:ph type="subTitle" idx="1"/>
          </p:nvPr>
        </p:nvSpPr>
        <p:spPr>
          <a:xfrm>
            <a:off x="304800" y="2971800"/>
            <a:ext cx="6400800" cy="1752600"/>
          </a:xfrm>
        </p:spPr>
        <p:txBody>
          <a:bodyPr/>
          <a:lstStyle/>
          <a:p>
            <a:pPr eaLnBrk="1" hangingPunct="1"/>
            <a:r>
              <a:rPr lang="en-AU" smtClean="0">
                <a:ea typeface="ＭＳ Ｐゴシック" pitchFamily="34" charset="-128"/>
              </a:rPr>
              <a:t>Computer Security</a:t>
            </a:r>
          </a:p>
        </p:txBody>
      </p:sp>
      <p:pic>
        <p:nvPicPr>
          <p:cNvPr id="2052" name="Picture 5" descr="j0293214"/>
          <p:cNvPicPr>
            <a:picLocks noChangeAspect="1" noChangeArrowheads="1"/>
          </p:cNvPicPr>
          <p:nvPr/>
        </p:nvPicPr>
        <p:blipFill>
          <a:blip r:embed="rId2"/>
          <a:srcRect/>
          <a:stretch>
            <a:fillRect/>
          </a:stretch>
        </p:blipFill>
        <p:spPr bwMode="auto">
          <a:xfrm>
            <a:off x="5943600" y="2819400"/>
            <a:ext cx="3048000" cy="2979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Categories</a:t>
            </a:r>
            <a:endParaRPr lang="en-AU" dirty="0"/>
          </a:p>
        </p:txBody>
      </p:sp>
      <p:sp>
        <p:nvSpPr>
          <p:cNvPr id="3" name="Content Placeholder 2"/>
          <p:cNvSpPr>
            <a:spLocks noGrp="1"/>
          </p:cNvSpPr>
          <p:nvPr>
            <p:ph idx="1"/>
          </p:nvPr>
        </p:nvSpPr>
        <p:spPr/>
        <p:txBody>
          <a:bodyPr/>
          <a:lstStyle/>
          <a:p>
            <a:r>
              <a:rPr lang="en-US" sz="3000" dirty="0" smtClean="0"/>
              <a:t>Viruses</a:t>
            </a:r>
          </a:p>
          <a:p>
            <a:r>
              <a:rPr lang="en-US" sz="3000" dirty="0" smtClean="0"/>
              <a:t>Trojan horses</a:t>
            </a:r>
          </a:p>
          <a:p>
            <a:r>
              <a:rPr lang="en-US" sz="3000" dirty="0" smtClean="0"/>
              <a:t>Worms</a:t>
            </a:r>
          </a:p>
          <a:p>
            <a:r>
              <a:rPr lang="en-US" sz="3000" dirty="0" smtClean="0"/>
              <a:t>Rootkit</a:t>
            </a:r>
          </a:p>
          <a:p>
            <a:r>
              <a:rPr lang="en-US" sz="3000" dirty="0"/>
              <a:t>Botnets</a:t>
            </a:r>
          </a:p>
          <a:p>
            <a:r>
              <a:rPr lang="en-US" sz="3000" dirty="0" smtClean="0"/>
              <a:t>Logic bombs</a:t>
            </a:r>
            <a:endParaRPr lang="en-US" sz="3000" dirty="0" smtClean="0"/>
          </a:p>
          <a:p>
            <a:r>
              <a:rPr lang="en-US" sz="3000" dirty="0" smtClean="0"/>
              <a:t>Spyware</a:t>
            </a:r>
            <a:endParaRPr lang="en-US" sz="3000" dirty="0" smtClean="0"/>
          </a:p>
          <a:p>
            <a:r>
              <a:rPr lang="en-US" sz="3000" dirty="0" err="1" smtClean="0"/>
              <a:t>Scareware</a:t>
            </a:r>
            <a:endParaRPr lang="en-US" sz="3000" dirty="0" smtClean="0"/>
          </a:p>
          <a:p>
            <a:r>
              <a:rPr lang="en-US" sz="3000" dirty="0" smtClean="0"/>
              <a:t>Ransomware</a:t>
            </a:r>
            <a:endParaRPr lang="en-US" sz="3000" dirty="0" smtClean="0"/>
          </a:p>
        </p:txBody>
      </p:sp>
      <p:pic>
        <p:nvPicPr>
          <p:cNvPr id="3074" name="Picture 2" descr="http://mediad.publicbroadcasting.net/p/krcb/files/201407/antivirus-prote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564904"/>
            <a:ext cx="5071477" cy="3688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11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When does a system becomes vulnerable to malware?</a:t>
            </a:r>
            <a:endParaRPr lang="en-AU" sz="3200" dirty="0"/>
          </a:p>
        </p:txBody>
      </p:sp>
      <p:sp>
        <p:nvSpPr>
          <p:cNvPr id="3" name="Content Placeholder 2"/>
          <p:cNvSpPr>
            <a:spLocks noGrp="1"/>
          </p:cNvSpPr>
          <p:nvPr>
            <p:ph idx="1"/>
          </p:nvPr>
        </p:nvSpPr>
        <p:spPr/>
        <p:txBody>
          <a:bodyPr/>
          <a:lstStyle/>
          <a:p>
            <a:r>
              <a:rPr lang="en-US" dirty="0" smtClean="0"/>
              <a:t>Flaws or bugs in software</a:t>
            </a:r>
          </a:p>
          <a:p>
            <a:r>
              <a:rPr lang="en-US" dirty="0" smtClean="0"/>
              <a:t>Over </a:t>
            </a:r>
            <a:r>
              <a:rPr lang="en-US" dirty="0"/>
              <a:t>privileged users or system processes</a:t>
            </a:r>
            <a:endParaRPr lang="en-AU" dirty="0"/>
          </a:p>
          <a:p>
            <a:r>
              <a:rPr lang="en-US" dirty="0" smtClean="0"/>
              <a:t>Design of software or a </a:t>
            </a:r>
            <a:r>
              <a:rPr lang="en-US" dirty="0" smtClean="0"/>
              <a:t>system</a:t>
            </a:r>
          </a:p>
          <a:p>
            <a:r>
              <a:rPr lang="en-US" dirty="0" smtClean="0"/>
              <a:t>Poorly implemented Standard Operating Environment (SOE) practices</a:t>
            </a:r>
            <a:endParaRPr lang="en-US" dirty="0" smtClean="0"/>
          </a:p>
        </p:txBody>
      </p:sp>
    </p:spTree>
    <p:extLst>
      <p:ext uri="{BB962C8B-B14F-4D97-AF65-F5344CB8AC3E}">
        <p14:creationId xmlns:p14="http://schemas.microsoft.com/office/powerpoint/2010/main" val="5610337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Specimens</a:t>
            </a:r>
            <a:endParaRPr lang="en-US" dirty="0"/>
          </a:p>
        </p:txBody>
      </p:sp>
      <p:sp>
        <p:nvSpPr>
          <p:cNvPr id="3" name="Content Placeholder 2"/>
          <p:cNvSpPr>
            <a:spLocks noGrp="1"/>
          </p:cNvSpPr>
          <p:nvPr>
            <p:ph idx="1"/>
          </p:nvPr>
        </p:nvSpPr>
        <p:spPr/>
        <p:txBody>
          <a:bodyPr/>
          <a:lstStyle/>
          <a:p>
            <a:r>
              <a:rPr lang="en-US" dirty="0" smtClean="0"/>
              <a:t>Zeus Trojan horse</a:t>
            </a:r>
          </a:p>
          <a:p>
            <a:pPr lvl="1"/>
            <a:r>
              <a:rPr lang="en-US" dirty="0" smtClean="0"/>
              <a:t>Commonly spread by </a:t>
            </a:r>
            <a:r>
              <a:rPr lang="en-US" dirty="0" err="1" smtClean="0"/>
              <a:t>FaceBook</a:t>
            </a:r>
            <a:r>
              <a:rPr lang="en-US" dirty="0" smtClean="0"/>
              <a:t> messages</a:t>
            </a:r>
          </a:p>
          <a:p>
            <a:pPr lvl="1"/>
            <a:r>
              <a:rPr lang="en-US" dirty="0" smtClean="0"/>
              <a:t>Installed via drive-by-downloads and phishing</a:t>
            </a:r>
          </a:p>
          <a:p>
            <a:pPr lvl="1"/>
            <a:r>
              <a:rPr lang="en-US" dirty="0" smtClean="0"/>
              <a:t>Works on Microsoft Windows only</a:t>
            </a:r>
          </a:p>
          <a:p>
            <a:pPr lvl="1"/>
            <a:r>
              <a:rPr lang="en-US" dirty="0" smtClean="0"/>
              <a:t>Attacker fine tunes their Trojan to steal information of interest to them only</a:t>
            </a:r>
          </a:p>
          <a:p>
            <a:pPr lvl="1"/>
            <a:r>
              <a:rPr lang="en-US" dirty="0" smtClean="0"/>
              <a:t>Awakes when a particular site is </a:t>
            </a:r>
            <a:r>
              <a:rPr lang="en-US" dirty="0" smtClean="0"/>
              <a:t>accessed</a:t>
            </a:r>
            <a:endParaRPr lang="en-US" dirty="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 Specimens</a:t>
            </a:r>
            <a:endParaRPr lang="en-US" dirty="0"/>
          </a:p>
        </p:txBody>
      </p:sp>
      <p:sp>
        <p:nvSpPr>
          <p:cNvPr id="3" name="Content Placeholder 2"/>
          <p:cNvSpPr>
            <a:spLocks noGrp="1"/>
          </p:cNvSpPr>
          <p:nvPr>
            <p:ph idx="1"/>
          </p:nvPr>
        </p:nvSpPr>
        <p:spPr/>
        <p:txBody>
          <a:bodyPr/>
          <a:lstStyle/>
          <a:p>
            <a:r>
              <a:rPr lang="en-US" dirty="0" smtClean="0"/>
              <a:t>Psyb0t</a:t>
            </a:r>
          </a:p>
          <a:p>
            <a:pPr lvl="1"/>
            <a:r>
              <a:rPr lang="en-US" dirty="0" smtClean="0"/>
              <a:t>Targets Linux based ADSL routers</a:t>
            </a:r>
          </a:p>
          <a:p>
            <a:pPr lvl="1"/>
            <a:r>
              <a:rPr lang="en-US" dirty="0" smtClean="0"/>
              <a:t>Infection occurs from an internal IP address</a:t>
            </a:r>
          </a:p>
          <a:p>
            <a:pPr lvl="1"/>
            <a:r>
              <a:rPr lang="en-US" dirty="0" smtClean="0"/>
              <a:t>Initially pre-populated with 6000 usernames and 13,000 passwords</a:t>
            </a:r>
          </a:p>
          <a:p>
            <a:pPr lvl="1"/>
            <a:r>
              <a:rPr lang="en-US" dirty="0" smtClean="0"/>
              <a:t>Generally exploits poorly configured devices</a:t>
            </a:r>
          </a:p>
          <a:p>
            <a:pPr lvl="1"/>
            <a:r>
              <a:rPr lang="en-US" dirty="0" smtClean="0"/>
              <a:t>When part of a </a:t>
            </a:r>
            <a:r>
              <a:rPr lang="en-US" dirty="0" err="1" smtClean="0"/>
              <a:t>botnet</a:t>
            </a:r>
            <a:r>
              <a:rPr lang="en-US" dirty="0" smtClean="0"/>
              <a:t> is receives commands via IRC command and control servers</a:t>
            </a:r>
          </a:p>
          <a:p>
            <a:pPr lvl="1"/>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latin typeface="Arial Narrow" pitchFamily="34" charset="0"/>
                <a:ea typeface="ＭＳ Ｐゴシック" pitchFamily="34" charset="-128"/>
              </a:rPr>
              <a:t>Classifying malware</a:t>
            </a:r>
          </a:p>
        </p:txBody>
      </p:sp>
      <p:sp>
        <p:nvSpPr>
          <p:cNvPr id="6147" name="Content Placeholder 2"/>
          <p:cNvSpPr>
            <a:spLocks noGrp="1"/>
          </p:cNvSpPr>
          <p:nvPr>
            <p:ph idx="1"/>
          </p:nvPr>
        </p:nvSpPr>
        <p:spPr/>
        <p:txBody>
          <a:bodyPr/>
          <a:lstStyle/>
          <a:p>
            <a:r>
              <a:rPr lang="en-US" dirty="0" smtClean="0">
                <a:ea typeface="ＭＳ Ｐゴシック" pitchFamily="34" charset="-128"/>
              </a:rPr>
              <a:t>Malware can be classified into several categories, depending on the propagation, concealment and payload</a:t>
            </a:r>
          </a:p>
          <a:p>
            <a:r>
              <a:rPr lang="en-US" dirty="0" smtClean="0">
                <a:ea typeface="ＭＳ Ｐゴシック" pitchFamily="34" charset="-128"/>
              </a:rPr>
              <a:t>Propagation e.g.</a:t>
            </a:r>
          </a:p>
          <a:p>
            <a:pPr lvl="1"/>
            <a:r>
              <a:rPr lang="en-US" dirty="0" smtClean="0">
                <a:ea typeface="ＭＳ Ｐゴシック" pitchFamily="34" charset="-128"/>
              </a:rPr>
              <a:t>Human-assisted (i.e. virus in email attachment)</a:t>
            </a:r>
          </a:p>
          <a:p>
            <a:pPr lvl="1"/>
            <a:r>
              <a:rPr lang="en-US" dirty="0" smtClean="0">
                <a:ea typeface="ＭＳ Ｐゴシック" pitchFamily="34" charset="-128"/>
              </a:rPr>
              <a:t>Automatic propagation (i.e. without human assistance…a worm)</a:t>
            </a:r>
          </a:p>
          <a:p>
            <a:pPr lvl="1"/>
            <a:endParaRPr lang="en-US" dirty="0" smtClean="0">
              <a:ea typeface="ＭＳ Ｐゴシック" pitchFamily="34" charset="-128"/>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latin typeface="Arial Narrow" pitchFamily="34" charset="0"/>
                <a:ea typeface="ＭＳ Ｐゴシック" pitchFamily="34" charset="-128"/>
              </a:rPr>
              <a:t>Classifying malware</a:t>
            </a:r>
          </a:p>
        </p:txBody>
      </p:sp>
      <p:sp>
        <p:nvSpPr>
          <p:cNvPr id="7171" name="Content Placeholder 2"/>
          <p:cNvSpPr>
            <a:spLocks noGrp="1"/>
          </p:cNvSpPr>
          <p:nvPr>
            <p:ph idx="1"/>
          </p:nvPr>
        </p:nvSpPr>
        <p:spPr/>
        <p:txBody>
          <a:bodyPr/>
          <a:lstStyle/>
          <a:p>
            <a:r>
              <a:rPr lang="en-US" dirty="0" smtClean="0">
                <a:ea typeface="ＭＳ Ｐゴシック" pitchFamily="34" charset="-128"/>
              </a:rPr>
              <a:t>Concealment e.g.</a:t>
            </a:r>
          </a:p>
          <a:p>
            <a:pPr lvl="1"/>
            <a:r>
              <a:rPr lang="en-US" dirty="0" smtClean="0">
                <a:ea typeface="ＭＳ Ｐゴシック" pitchFamily="34" charset="-128"/>
              </a:rPr>
              <a:t>Modifies OS to hide its existence (rootkit)</a:t>
            </a:r>
          </a:p>
          <a:p>
            <a:pPr lvl="1"/>
            <a:r>
              <a:rPr lang="en-US" dirty="0" smtClean="0">
                <a:ea typeface="ＭＳ Ｐゴシック" pitchFamily="34" charset="-128"/>
              </a:rPr>
              <a:t>Provides desirable functionality (Trojan)</a:t>
            </a:r>
          </a:p>
          <a:p>
            <a:r>
              <a:rPr lang="en-US" dirty="0" smtClean="0">
                <a:ea typeface="ＭＳ Ｐゴシック" pitchFamily="34" charset="-128"/>
              </a:rPr>
              <a:t>Payload</a:t>
            </a:r>
          </a:p>
          <a:p>
            <a:pPr lvl="1"/>
            <a:r>
              <a:rPr lang="en-US" dirty="0" smtClean="0">
                <a:ea typeface="ＭＳ Ｐゴシック" pitchFamily="34" charset="-128"/>
              </a:rPr>
              <a:t>Amusing/annoying pranks</a:t>
            </a:r>
          </a:p>
          <a:p>
            <a:pPr lvl="1"/>
            <a:r>
              <a:rPr lang="en-US" dirty="0" smtClean="0">
                <a:ea typeface="ＭＳ Ｐゴシック" pitchFamily="34" charset="-128"/>
              </a:rPr>
              <a:t>Destroy or corrupt files</a:t>
            </a:r>
          </a:p>
          <a:p>
            <a:pPr lvl="1"/>
            <a:r>
              <a:rPr lang="en-US" dirty="0" smtClean="0">
                <a:ea typeface="ＭＳ Ｐゴシック" pitchFamily="34" charset="-128"/>
              </a:rPr>
              <a:t>Denial of Service attacks</a:t>
            </a:r>
          </a:p>
          <a:p>
            <a:pPr lvl="1"/>
            <a:r>
              <a:rPr lang="en-US" dirty="0" smtClean="0">
                <a:ea typeface="ＭＳ Ｐゴシック" pitchFamily="34" charset="-128"/>
              </a:rPr>
              <a:t>Install backdoor(s)</a:t>
            </a:r>
          </a:p>
          <a:p>
            <a:pPr lvl="1"/>
            <a:r>
              <a:rPr lang="en-US" dirty="0" smtClean="0">
                <a:ea typeface="ＭＳ Ｐゴシック" pitchFamily="34" charset="-128"/>
              </a:rPr>
              <a:t>Alter web browser settings to display advertising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latin typeface="Arial Narrow" pitchFamily="34" charset="0"/>
                <a:ea typeface="ＭＳ Ｐゴシック" pitchFamily="34" charset="-128"/>
              </a:rPr>
              <a:t>Viruses</a:t>
            </a:r>
          </a:p>
        </p:txBody>
      </p:sp>
      <p:sp>
        <p:nvSpPr>
          <p:cNvPr id="10243" name="Content Placeholder 2"/>
          <p:cNvSpPr>
            <a:spLocks noGrp="1"/>
          </p:cNvSpPr>
          <p:nvPr>
            <p:ph idx="1"/>
          </p:nvPr>
        </p:nvSpPr>
        <p:spPr/>
        <p:txBody>
          <a:bodyPr/>
          <a:lstStyle/>
          <a:p>
            <a:r>
              <a:rPr lang="en-US" dirty="0" smtClean="0">
                <a:ea typeface="ＭＳ Ｐゴシック" pitchFamily="34" charset="-128"/>
              </a:rPr>
              <a:t>A computer virus is a piece of software (code) that can infect other programs by modifying them</a:t>
            </a:r>
          </a:p>
          <a:p>
            <a:r>
              <a:rPr lang="en-US" dirty="0" smtClean="0">
                <a:ea typeface="ＭＳ Ｐゴシック" pitchFamily="34" charset="-128"/>
              </a:rPr>
              <a:t>A </a:t>
            </a:r>
            <a:r>
              <a:rPr lang="en-US" dirty="0">
                <a:ea typeface="ＭＳ Ｐゴシック" pitchFamily="34" charset="-128"/>
              </a:rPr>
              <a:t>virus attaches itself to another program and </a:t>
            </a:r>
            <a:r>
              <a:rPr lang="en-US" dirty="0" smtClean="0">
                <a:ea typeface="ＭＳ Ｐゴシック" pitchFamily="34" charset="-128"/>
              </a:rPr>
              <a:t>secretly </a:t>
            </a:r>
            <a:r>
              <a:rPr lang="en-US" dirty="0">
                <a:ea typeface="ＭＳ Ｐゴシック" pitchFamily="34" charset="-128"/>
              </a:rPr>
              <a:t>executes</a:t>
            </a:r>
            <a:r>
              <a:rPr lang="en-US" dirty="0" smtClean="0">
                <a:ea typeface="ＭＳ Ｐゴシック" pitchFamily="34" charset="-128"/>
              </a:rPr>
              <a:t> </a:t>
            </a:r>
            <a:r>
              <a:rPr lang="en-US" dirty="0">
                <a:ea typeface="ＭＳ Ｐゴシック" pitchFamily="34" charset="-128"/>
              </a:rPr>
              <a:t>when the host program is </a:t>
            </a:r>
            <a:r>
              <a:rPr lang="en-US" dirty="0" smtClean="0">
                <a:ea typeface="ＭＳ Ｐゴシック" pitchFamily="34" charset="-128"/>
              </a:rPr>
              <a:t>executed</a:t>
            </a:r>
          </a:p>
          <a:p>
            <a:r>
              <a:rPr lang="en-US" dirty="0" smtClean="0">
                <a:ea typeface="ＭＳ Ｐゴシック" pitchFamily="34" charset="-128"/>
              </a:rPr>
              <a:t>A virus will require user assistance</a:t>
            </a:r>
          </a:p>
          <a:p>
            <a:pPr lvl="1"/>
            <a:r>
              <a:rPr lang="en-US" dirty="0" smtClean="0">
                <a:ea typeface="ＭＳ Ｐゴシック" pitchFamily="34" charset="-128"/>
              </a:rPr>
              <a:t>Opening an email attachment</a:t>
            </a:r>
          </a:p>
          <a:p>
            <a:pPr lvl="1"/>
            <a:r>
              <a:rPr lang="en-US" dirty="0" smtClean="0">
                <a:ea typeface="ＭＳ Ｐゴシック" pitchFamily="34" charset="-128"/>
              </a:rPr>
              <a:t>Sharing a USB drive</a:t>
            </a:r>
          </a:p>
          <a:p>
            <a:pPr lvl="1"/>
            <a:endParaRPr lang="en-US" dirty="0" smtClean="0">
              <a:ea typeface="ＭＳ Ｐゴシック" pitchFamily="34" charset="-128"/>
            </a:endParaRPr>
          </a:p>
          <a:p>
            <a:endParaRPr lang="en-US" dirty="0" smtClean="0">
              <a:ea typeface="ＭＳ Ｐゴシック" pitchFamily="34" charset="-12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phases</a:t>
            </a:r>
            <a:endParaRPr lang="en-AU" dirty="0"/>
          </a:p>
        </p:txBody>
      </p:sp>
      <p:sp>
        <p:nvSpPr>
          <p:cNvPr id="3" name="Content Placeholder 2"/>
          <p:cNvSpPr>
            <a:spLocks noGrp="1"/>
          </p:cNvSpPr>
          <p:nvPr>
            <p:ph idx="1"/>
          </p:nvPr>
        </p:nvSpPr>
        <p:spPr/>
        <p:txBody>
          <a:bodyPr/>
          <a:lstStyle/>
          <a:p>
            <a:r>
              <a:rPr lang="en-US" dirty="0" smtClean="0"/>
              <a:t>Dormant – waiting on a trigger event</a:t>
            </a:r>
          </a:p>
          <a:p>
            <a:r>
              <a:rPr lang="en-US" dirty="0" smtClean="0"/>
              <a:t>Propagation – replicating to programs/disk</a:t>
            </a:r>
          </a:p>
          <a:p>
            <a:r>
              <a:rPr lang="en-US" dirty="0" smtClean="0"/>
              <a:t>Triggering – by event to execute payload</a:t>
            </a:r>
          </a:p>
          <a:p>
            <a:r>
              <a:rPr lang="en-US" dirty="0" smtClean="0"/>
              <a:t>Execution – of payload</a:t>
            </a:r>
            <a:endParaRPr lang="en-AU" dirty="0"/>
          </a:p>
        </p:txBody>
      </p:sp>
    </p:spTree>
    <p:extLst>
      <p:ext uri="{BB962C8B-B14F-4D97-AF65-F5344CB8AC3E}">
        <p14:creationId xmlns:p14="http://schemas.microsoft.com/office/powerpoint/2010/main" val="4089056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phases </a:t>
            </a:r>
            <a:r>
              <a:rPr lang="en-US" dirty="0" err="1" smtClean="0"/>
              <a:t>cont</a:t>
            </a:r>
            <a:r>
              <a:rPr lang="en-US" dirty="0" smtClean="0"/>
              <a:t>…</a:t>
            </a:r>
            <a:endParaRPr lang="en-AU" dirty="0"/>
          </a:p>
        </p:txBody>
      </p:sp>
      <p:sp>
        <p:nvSpPr>
          <p:cNvPr id="3" name="Content Placeholder 2"/>
          <p:cNvSpPr>
            <a:spLocks noGrp="1"/>
          </p:cNvSpPr>
          <p:nvPr>
            <p:ph idx="1"/>
          </p:nvPr>
        </p:nvSpPr>
        <p:spPr/>
        <p:txBody>
          <a:bodyPr/>
          <a:lstStyle/>
          <a:p>
            <a:r>
              <a:rPr lang="en-US" b="1" dirty="0" smtClean="0">
                <a:latin typeface="+mj-lt"/>
              </a:rPr>
              <a:t>Dormant </a:t>
            </a:r>
            <a:r>
              <a:rPr lang="en-US" b="1" dirty="0">
                <a:latin typeface="+mj-lt"/>
              </a:rPr>
              <a:t>phase:</a:t>
            </a:r>
            <a:r>
              <a:rPr lang="en-US" dirty="0">
                <a:latin typeface="+mj-lt"/>
              </a:rPr>
              <a:t> The virus is idle. The virus will eventually be activated by some event, such as a </a:t>
            </a:r>
            <a:r>
              <a:rPr lang="en-US" dirty="0" smtClean="0">
                <a:latin typeface="+mj-lt"/>
              </a:rPr>
              <a:t>specific date</a:t>
            </a:r>
            <a:r>
              <a:rPr lang="en-US" dirty="0">
                <a:latin typeface="+mj-lt"/>
              </a:rPr>
              <a:t>, the presence of another program or </a:t>
            </a:r>
            <a:r>
              <a:rPr lang="en-US" dirty="0" smtClean="0">
                <a:latin typeface="+mj-lt"/>
              </a:rPr>
              <a:t>file.</a:t>
            </a:r>
            <a:endParaRPr lang="en-US" dirty="0">
              <a:latin typeface="+mj-lt"/>
            </a:endParaRPr>
          </a:p>
          <a:p>
            <a:r>
              <a:rPr lang="en-US" b="1" dirty="0" smtClean="0">
                <a:latin typeface="+mj-lt"/>
              </a:rPr>
              <a:t>Propagation </a:t>
            </a:r>
            <a:r>
              <a:rPr lang="en-US" b="1" dirty="0">
                <a:latin typeface="+mj-lt"/>
              </a:rPr>
              <a:t>phase: </a:t>
            </a:r>
            <a:r>
              <a:rPr lang="en-US" dirty="0">
                <a:latin typeface="+mj-lt"/>
              </a:rPr>
              <a:t>The virus places an identical copy of itself into other programs or </a:t>
            </a:r>
            <a:r>
              <a:rPr lang="en-US" dirty="0" smtClean="0">
                <a:latin typeface="+mj-lt"/>
              </a:rPr>
              <a:t>into certain system areas </a:t>
            </a:r>
            <a:r>
              <a:rPr lang="en-US" dirty="0">
                <a:latin typeface="+mj-lt"/>
              </a:rPr>
              <a:t>on the disk. Each infected program will now contain a clone of the virus, which will itself enter a propagation phase</a:t>
            </a:r>
            <a:r>
              <a:rPr lang="en-US" dirty="0" smtClean="0">
                <a:latin typeface="+mj-lt"/>
              </a:rPr>
              <a:t>.</a:t>
            </a:r>
            <a:endParaRPr lang="en-AU" dirty="0">
              <a:latin typeface="+mj-lt"/>
            </a:endParaRPr>
          </a:p>
        </p:txBody>
      </p:sp>
    </p:spTree>
    <p:extLst>
      <p:ext uri="{BB962C8B-B14F-4D97-AF65-F5344CB8AC3E}">
        <p14:creationId xmlns:p14="http://schemas.microsoft.com/office/powerpoint/2010/main" val="3970120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phases </a:t>
            </a:r>
            <a:r>
              <a:rPr lang="en-US" dirty="0" err="1" smtClean="0"/>
              <a:t>cont</a:t>
            </a:r>
            <a:r>
              <a:rPr lang="en-US" dirty="0" smtClean="0"/>
              <a:t>…</a:t>
            </a:r>
            <a:endParaRPr lang="en-AU" dirty="0"/>
          </a:p>
        </p:txBody>
      </p:sp>
      <p:sp>
        <p:nvSpPr>
          <p:cNvPr id="3" name="Content Placeholder 2"/>
          <p:cNvSpPr>
            <a:spLocks noGrp="1"/>
          </p:cNvSpPr>
          <p:nvPr>
            <p:ph idx="1"/>
          </p:nvPr>
        </p:nvSpPr>
        <p:spPr/>
        <p:txBody>
          <a:bodyPr/>
          <a:lstStyle/>
          <a:p>
            <a:r>
              <a:rPr lang="en-US" b="1" dirty="0" smtClean="0"/>
              <a:t>Triggering </a:t>
            </a:r>
            <a:r>
              <a:rPr lang="en-US" b="1" dirty="0"/>
              <a:t>phase:</a:t>
            </a:r>
            <a:r>
              <a:rPr lang="en-US" dirty="0"/>
              <a:t> The virus is activated to perform the function for which it was intended. </a:t>
            </a:r>
            <a:endParaRPr lang="en-US" dirty="0" smtClean="0"/>
          </a:p>
          <a:p>
            <a:r>
              <a:rPr lang="en-US" b="1" dirty="0" smtClean="0"/>
              <a:t>Execution </a:t>
            </a:r>
            <a:r>
              <a:rPr lang="en-US" b="1" dirty="0"/>
              <a:t>phase:</a:t>
            </a:r>
            <a:r>
              <a:rPr lang="en-US" dirty="0"/>
              <a:t> The </a:t>
            </a:r>
            <a:r>
              <a:rPr lang="en-US" dirty="0" smtClean="0"/>
              <a:t>function of the virus </a:t>
            </a:r>
            <a:r>
              <a:rPr lang="en-US" dirty="0"/>
              <a:t>is </a:t>
            </a:r>
            <a:r>
              <a:rPr lang="en-US" dirty="0" smtClean="0"/>
              <a:t>performed. This </a:t>
            </a:r>
            <a:r>
              <a:rPr lang="en-US" dirty="0"/>
              <a:t>may be harmless, e.g. a message on the screen, or damaging, e.g. the destruction of programs and data files</a:t>
            </a:r>
          </a:p>
          <a:p>
            <a:endParaRPr lang="en-AU" dirty="0"/>
          </a:p>
          <a:p>
            <a:endParaRPr lang="en-AU" dirty="0"/>
          </a:p>
        </p:txBody>
      </p:sp>
    </p:spTree>
    <p:extLst>
      <p:ext uri="{BB962C8B-B14F-4D97-AF65-F5344CB8AC3E}">
        <p14:creationId xmlns:p14="http://schemas.microsoft.com/office/powerpoint/2010/main" val="3258875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malware?</a:t>
            </a:r>
            <a:endParaRPr lang="en-AU" dirty="0"/>
          </a:p>
        </p:txBody>
      </p:sp>
      <p:sp>
        <p:nvSpPr>
          <p:cNvPr id="3" name="Content Placeholder 2"/>
          <p:cNvSpPr>
            <a:spLocks noGrp="1"/>
          </p:cNvSpPr>
          <p:nvPr>
            <p:ph idx="1"/>
          </p:nvPr>
        </p:nvSpPr>
        <p:spPr/>
        <p:txBody>
          <a:bodyPr/>
          <a:lstStyle/>
          <a:p>
            <a:r>
              <a:rPr lang="en-US" b="1" dirty="0" smtClean="0"/>
              <a:t>Malware</a:t>
            </a:r>
            <a:r>
              <a:rPr lang="en-US" dirty="0" smtClean="0"/>
              <a:t> </a:t>
            </a:r>
            <a:r>
              <a:rPr lang="en-US" dirty="0"/>
              <a:t>(</a:t>
            </a:r>
            <a:r>
              <a:rPr lang="en-US" b="1" dirty="0"/>
              <a:t>mal</a:t>
            </a:r>
            <a:r>
              <a:rPr lang="en-US" dirty="0"/>
              <a:t>icious </a:t>
            </a:r>
            <a:r>
              <a:rPr lang="en-US" dirty="0" smtClean="0"/>
              <a:t>soft</a:t>
            </a:r>
            <a:r>
              <a:rPr lang="en-US" b="1" dirty="0" smtClean="0"/>
              <a:t>ware</a:t>
            </a:r>
            <a:r>
              <a:rPr lang="en-US" dirty="0" smtClean="0"/>
              <a:t>)</a:t>
            </a:r>
          </a:p>
          <a:p>
            <a:r>
              <a:rPr lang="en-US" dirty="0" smtClean="0"/>
              <a:t>Software </a:t>
            </a:r>
            <a:r>
              <a:rPr lang="en-US" dirty="0"/>
              <a:t>designed to </a:t>
            </a:r>
            <a:r>
              <a:rPr lang="en-US" dirty="0" smtClean="0"/>
              <a:t>infiltrate, damage or disrupt </a:t>
            </a:r>
            <a:r>
              <a:rPr lang="en-US" dirty="0"/>
              <a:t>a computer system without the owner's informed consent</a:t>
            </a:r>
          </a:p>
          <a:p>
            <a:endParaRPr lang="en-AU" dirty="0"/>
          </a:p>
        </p:txBody>
      </p:sp>
    </p:spTree>
    <p:extLst>
      <p:ext uri="{BB962C8B-B14F-4D97-AF65-F5344CB8AC3E}">
        <p14:creationId xmlns:p14="http://schemas.microsoft.com/office/powerpoint/2010/main" val="38906162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Virus structure</a:t>
            </a:r>
          </a:p>
        </p:txBody>
      </p:sp>
      <p:sp>
        <p:nvSpPr>
          <p:cNvPr id="11267" name="Rectangle 3"/>
          <p:cNvSpPr>
            <a:spLocks noGrp="1" noChangeArrowheads="1"/>
          </p:cNvSpPr>
          <p:nvPr>
            <p:ph type="body" idx="1"/>
          </p:nvPr>
        </p:nvSpPr>
        <p:spPr>
          <a:xfrm>
            <a:off x="179512" y="1844824"/>
            <a:ext cx="8642350" cy="4681537"/>
          </a:xfrm>
        </p:spPr>
        <p:txBody>
          <a:bodyPr/>
          <a:lstStyle/>
          <a:p>
            <a:pPr eaLnBrk="1" hangingPunct="1"/>
            <a:r>
              <a:rPr lang="en-AU" dirty="0" smtClean="0">
                <a:ea typeface="ＭＳ Ｐゴシック" pitchFamily="34" charset="-128"/>
              </a:rPr>
              <a:t>Typically consist of three logical components</a:t>
            </a:r>
          </a:p>
          <a:p>
            <a:pPr lvl="1" eaLnBrk="1" hangingPunct="1"/>
            <a:r>
              <a:rPr lang="en-US" dirty="0" smtClean="0">
                <a:ea typeface="ＭＳ Ｐゴシック" pitchFamily="34" charset="-128"/>
              </a:rPr>
              <a:t>Infection/replication mechanism</a:t>
            </a:r>
          </a:p>
          <a:p>
            <a:pPr lvl="1" eaLnBrk="1" hangingPunct="1"/>
            <a:r>
              <a:rPr lang="en-AU" dirty="0" smtClean="0">
                <a:ea typeface="ＭＳ Ｐゴシック" pitchFamily="34" charset="-128"/>
              </a:rPr>
              <a:t>Trigger – what will trigger the payload?</a:t>
            </a:r>
            <a:endParaRPr lang="en-AU" dirty="0" smtClean="0">
              <a:ea typeface="ＭＳ Ｐゴシック" pitchFamily="34" charset="-128"/>
            </a:endParaRPr>
          </a:p>
          <a:p>
            <a:pPr lvl="1" eaLnBrk="1" hangingPunct="1"/>
            <a:r>
              <a:rPr lang="en-AU" dirty="0" smtClean="0">
                <a:ea typeface="ＭＳ Ｐゴシック" pitchFamily="34" charset="-128"/>
              </a:rPr>
              <a:t>Payload – </a:t>
            </a:r>
            <a:r>
              <a:rPr lang="en-AU" dirty="0" smtClean="0">
                <a:ea typeface="ＭＳ Ｐゴシック" pitchFamily="34" charset="-128"/>
              </a:rPr>
              <a:t>a malicious </a:t>
            </a:r>
            <a:r>
              <a:rPr lang="en-AU" dirty="0" smtClean="0">
                <a:ea typeface="ＭＳ Ｐゴシック" pitchFamily="34" charset="-128"/>
              </a:rPr>
              <a:t>or benign outcome</a:t>
            </a:r>
          </a:p>
          <a:p>
            <a:pPr eaLnBrk="1" hangingPunct="1"/>
            <a:endParaRPr lang="en-AU" dirty="0" smtClean="0">
              <a:ea typeface="ＭＳ Ｐゴシック" pitchFamily="34" charset="-128"/>
            </a:endParaRPr>
          </a:p>
          <a:p>
            <a:pPr eaLnBrk="1" hangingPunct="1"/>
            <a:r>
              <a:rPr lang="en-AU" dirty="0" smtClean="0">
                <a:ea typeface="ＭＳ Ｐゴシック" pitchFamily="34" charset="-128"/>
              </a:rPr>
              <a:t>Not all viruses have an active payload, some simply replicate for the sake of replicating</a:t>
            </a:r>
          </a:p>
        </p:txBody>
      </p:sp>
    </p:spTree>
    <p:extLst>
      <p:ext uri="{BB962C8B-B14F-4D97-AF65-F5344CB8AC3E}">
        <p14:creationId xmlns:p14="http://schemas.microsoft.com/office/powerpoint/2010/main" val="3942719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dirty="0" smtClean="0">
                <a:latin typeface="Arial Narrow" pitchFamily="34" charset="0"/>
                <a:ea typeface="ＭＳ Ｐゴシック" pitchFamily="34" charset="-128"/>
              </a:rPr>
              <a:t>Virus types</a:t>
            </a:r>
          </a:p>
        </p:txBody>
      </p:sp>
      <p:sp>
        <p:nvSpPr>
          <p:cNvPr id="12291" name="Content Placeholder 2"/>
          <p:cNvSpPr>
            <a:spLocks noGrp="1"/>
          </p:cNvSpPr>
          <p:nvPr>
            <p:ph idx="1"/>
          </p:nvPr>
        </p:nvSpPr>
        <p:spPr/>
        <p:txBody>
          <a:bodyPr/>
          <a:lstStyle/>
          <a:p>
            <a:r>
              <a:rPr lang="en-US" dirty="0" smtClean="0">
                <a:ea typeface="ＭＳ Ｐゴシック" pitchFamily="34" charset="-128"/>
              </a:rPr>
              <a:t>File virus</a:t>
            </a:r>
          </a:p>
          <a:p>
            <a:pPr lvl="1"/>
            <a:r>
              <a:rPr lang="en-US" dirty="0" smtClean="0">
                <a:ea typeface="ＭＳ Ｐゴシック" pitchFamily="34" charset="-128"/>
              </a:rPr>
              <a:t>Infecting a highly used program i.e. a game or operating system files will result in continuous re-infection and propagation</a:t>
            </a:r>
          </a:p>
          <a:p>
            <a:r>
              <a:rPr lang="en-US" dirty="0" smtClean="0">
                <a:ea typeface="ＭＳ Ｐゴシック" pitchFamily="34" charset="-128"/>
              </a:rPr>
              <a:t>Macro virus (macro language)</a:t>
            </a:r>
          </a:p>
          <a:p>
            <a:pPr lvl="1"/>
            <a:r>
              <a:rPr lang="en-US" dirty="0" smtClean="0">
                <a:ea typeface="ＭＳ Ｐゴシック" pitchFamily="34" charset="-128"/>
              </a:rPr>
              <a:t>Infects files with macro code</a:t>
            </a:r>
          </a:p>
          <a:p>
            <a:pPr lvl="1"/>
            <a:r>
              <a:rPr lang="en-US" dirty="0" smtClean="0">
                <a:ea typeface="ＭＳ Ｐゴシック" pitchFamily="34" charset="-128"/>
              </a:rPr>
              <a:t>Commonly infects MS Office documents</a:t>
            </a:r>
          </a:p>
          <a:p>
            <a:r>
              <a:rPr lang="en-US" dirty="0" smtClean="0">
                <a:ea typeface="ＭＳ Ｐゴシック" pitchFamily="34" charset="-128"/>
              </a:rPr>
              <a:t>Boot sector virus</a:t>
            </a:r>
          </a:p>
          <a:p>
            <a:pPr lvl="1"/>
            <a:r>
              <a:rPr lang="en-US" dirty="0" smtClean="0">
                <a:ea typeface="ＭＳ Ｐゴシック" pitchFamily="34" charset="-128"/>
              </a:rPr>
              <a:t>Infects the code in the boot sector of hard disk</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latin typeface="Arial Narrow" pitchFamily="34" charset="0"/>
                <a:ea typeface="ＭＳ Ｐゴシック" pitchFamily="34" charset="-128"/>
              </a:rPr>
              <a:t>Common </a:t>
            </a:r>
            <a:r>
              <a:rPr lang="en-US" dirty="0" smtClean="0">
                <a:latin typeface="Arial Narrow" pitchFamily="34" charset="0"/>
                <a:ea typeface="ＭＳ Ｐゴシック" pitchFamily="34" charset="-128"/>
              </a:rPr>
              <a:t>file virus </a:t>
            </a:r>
            <a:r>
              <a:rPr lang="en-US" dirty="0" smtClean="0">
                <a:latin typeface="Arial Narrow" pitchFamily="34" charset="0"/>
                <a:ea typeface="ＭＳ Ｐゴシック" pitchFamily="34" charset="-128"/>
              </a:rPr>
              <a:t>injection techniques</a:t>
            </a:r>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060848"/>
            <a:ext cx="862302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7" name="Curved Connector 26"/>
          <p:cNvCxnSpPr/>
          <p:nvPr/>
        </p:nvCxnSpPr>
        <p:spPr>
          <a:xfrm rot="10800000" flipV="1">
            <a:off x="3779912" y="3140968"/>
            <a:ext cx="1656184" cy="1368152"/>
          </a:xfrm>
          <a:prstGeom prst="curvedConnector3">
            <a:avLst>
              <a:gd name="adj1" fmla="val -31502"/>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327" name="Curved Connector 13326"/>
          <p:cNvCxnSpPr/>
          <p:nvPr/>
        </p:nvCxnSpPr>
        <p:spPr>
          <a:xfrm rot="16200000" flipV="1">
            <a:off x="3671900" y="3609019"/>
            <a:ext cx="1728192" cy="1512169"/>
          </a:xfrm>
          <a:prstGeom prst="curvedConnector3">
            <a:avLst>
              <a:gd name="adj1" fmla="val -55822"/>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3333" name="Curved Connector 13332"/>
          <p:cNvCxnSpPr/>
          <p:nvPr/>
        </p:nvCxnSpPr>
        <p:spPr>
          <a:xfrm rot="10800000" flipV="1">
            <a:off x="6948264" y="3248980"/>
            <a:ext cx="1656184" cy="216024"/>
          </a:xfrm>
          <a:prstGeom prst="curvedConnector3">
            <a:avLst>
              <a:gd name="adj1" fmla="val -11346"/>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3337" name="Curved Connector 13336"/>
          <p:cNvCxnSpPr/>
          <p:nvPr/>
        </p:nvCxnSpPr>
        <p:spPr>
          <a:xfrm rot="10800000" flipV="1">
            <a:off x="6876256" y="4149080"/>
            <a:ext cx="1800200" cy="360040"/>
          </a:xfrm>
          <a:prstGeom prst="curvedConnector3">
            <a:avLst/>
          </a:prstGeom>
          <a:ln w="31750">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3340" name="TextBox 13339"/>
          <p:cNvSpPr txBox="1"/>
          <p:nvPr/>
        </p:nvSpPr>
        <p:spPr>
          <a:xfrm>
            <a:off x="5796136" y="6448454"/>
            <a:ext cx="3191128" cy="307777"/>
          </a:xfrm>
          <a:prstGeom prst="rect">
            <a:avLst/>
          </a:prstGeom>
          <a:noFill/>
        </p:spPr>
        <p:txBody>
          <a:bodyPr wrap="square" rtlCol="0">
            <a:spAutoFit/>
          </a:bodyPr>
          <a:lstStyle/>
          <a:p>
            <a:r>
              <a:rPr lang="en-US" sz="1400" dirty="0" smtClean="0"/>
              <a:t>Adapted from SANS Malware 101</a:t>
            </a:r>
            <a:endParaRPr lang="en-AU" sz="1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Narrow" pitchFamily="34" charset="0"/>
                <a:ea typeface="ＭＳ Ｐゴシック" pitchFamily="34" charset="-128"/>
              </a:rPr>
              <a:t>Common file virus injection techniques</a:t>
            </a:r>
            <a:endParaRPr lang="en-AU" dirty="0"/>
          </a:p>
        </p:txBody>
      </p:sp>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060848"/>
            <a:ext cx="8496944" cy="3632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Curved Connector 14"/>
          <p:cNvCxnSpPr/>
          <p:nvPr/>
        </p:nvCxnSpPr>
        <p:spPr>
          <a:xfrm rot="5400000">
            <a:off x="6300192" y="4005064"/>
            <a:ext cx="1008112" cy="144016"/>
          </a:xfrm>
          <a:prstGeom prst="curvedConnector3">
            <a:avLst>
              <a:gd name="adj1" fmla="val 22645"/>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p:nvPr/>
        </p:nvCxnSpPr>
        <p:spPr>
          <a:xfrm rot="16200000" flipV="1">
            <a:off x="7020272" y="3717032"/>
            <a:ext cx="1800200" cy="1224136"/>
          </a:xfrm>
          <a:prstGeom prst="curvedConnector3">
            <a:avLst>
              <a:gd name="adj1" fmla="val 104019"/>
            </a:avLst>
          </a:prstGeom>
          <a:ln w="31750">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23" name="Curved Connector 22"/>
          <p:cNvCxnSpPr/>
          <p:nvPr/>
        </p:nvCxnSpPr>
        <p:spPr>
          <a:xfrm rot="10800000" flipV="1">
            <a:off x="3563888" y="3212976"/>
            <a:ext cx="1728192" cy="360040"/>
          </a:xfrm>
          <a:prstGeom prst="curvedConnector3">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Curved Connector 24"/>
          <p:cNvCxnSpPr/>
          <p:nvPr/>
        </p:nvCxnSpPr>
        <p:spPr>
          <a:xfrm rot="10800000">
            <a:off x="3419872" y="3392996"/>
            <a:ext cx="504056" cy="484190"/>
          </a:xfrm>
          <a:prstGeom prst="curvedConnector3">
            <a:avLst>
              <a:gd name="adj1" fmla="val 257324"/>
            </a:avLst>
          </a:prstGeom>
          <a:ln w="31750">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28" name="Curved Connector 27"/>
          <p:cNvCxnSpPr/>
          <p:nvPr/>
        </p:nvCxnSpPr>
        <p:spPr>
          <a:xfrm rot="10800000" flipV="1">
            <a:off x="467544" y="3212976"/>
            <a:ext cx="1800200" cy="360040"/>
          </a:xfrm>
          <a:prstGeom prst="curvedConnector3">
            <a:avLst>
              <a:gd name="adj1" fmla="val 116919"/>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796136" y="6448454"/>
            <a:ext cx="3191128" cy="307777"/>
          </a:xfrm>
          <a:prstGeom prst="rect">
            <a:avLst/>
          </a:prstGeom>
          <a:noFill/>
        </p:spPr>
        <p:txBody>
          <a:bodyPr wrap="square" rtlCol="0">
            <a:spAutoFit/>
          </a:bodyPr>
          <a:lstStyle/>
          <a:p>
            <a:r>
              <a:rPr lang="en-US" sz="1400" dirty="0" smtClean="0"/>
              <a:t>Adapted from SANS Malware 101</a:t>
            </a:r>
            <a:endParaRPr lang="en-AU" sz="1400" dirty="0"/>
          </a:p>
        </p:txBody>
      </p:sp>
    </p:spTree>
    <p:extLst>
      <p:ext uri="{BB962C8B-B14F-4D97-AF65-F5344CB8AC3E}">
        <p14:creationId xmlns:p14="http://schemas.microsoft.com/office/powerpoint/2010/main" val="711406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smtClean="0">
                <a:latin typeface="Arial Narrow" pitchFamily="34" charset="0"/>
                <a:ea typeface="ＭＳ Ｐゴシック" pitchFamily="34" charset="-128"/>
              </a:rPr>
              <a:t>Virus concealment strategies</a:t>
            </a:r>
          </a:p>
        </p:txBody>
      </p:sp>
      <p:sp>
        <p:nvSpPr>
          <p:cNvPr id="14339" name="Content Placeholder 2"/>
          <p:cNvSpPr>
            <a:spLocks noGrp="1"/>
          </p:cNvSpPr>
          <p:nvPr>
            <p:ph idx="1"/>
          </p:nvPr>
        </p:nvSpPr>
        <p:spPr/>
        <p:txBody>
          <a:bodyPr/>
          <a:lstStyle/>
          <a:p>
            <a:r>
              <a:rPr lang="en-US" dirty="0" smtClean="0">
                <a:ea typeface="ＭＳ Ｐゴシック" pitchFamily="34" charset="-128"/>
              </a:rPr>
              <a:t>Encrypted virus</a:t>
            </a:r>
          </a:p>
          <a:p>
            <a:pPr lvl="1"/>
            <a:r>
              <a:rPr lang="en-US" dirty="0" smtClean="0">
                <a:ea typeface="ＭＳ Ｐゴシック" pitchFamily="34" charset="-128"/>
              </a:rPr>
              <a:t>Payload and replication mechanism is encrypted</a:t>
            </a:r>
          </a:p>
          <a:p>
            <a:pPr lvl="1"/>
            <a:r>
              <a:rPr lang="en-US" dirty="0" smtClean="0">
                <a:ea typeface="ＭＳ Ｐゴシック" pitchFamily="34" charset="-128"/>
              </a:rPr>
              <a:t>Virus = decryption engine + encrypted </a:t>
            </a:r>
            <a:r>
              <a:rPr lang="en-US" dirty="0" smtClean="0">
                <a:ea typeface="ＭＳ Ｐゴシック" pitchFamily="34" charset="-128"/>
              </a:rPr>
              <a:t>body</a:t>
            </a:r>
          </a:p>
          <a:p>
            <a:pPr lvl="1"/>
            <a:r>
              <a:rPr lang="en-US" dirty="0" smtClean="0">
                <a:ea typeface="ＭＳ Ｐゴシック" pitchFamily="34" charset="-128"/>
              </a:rPr>
              <a:t>Encryption remains the same throughout the life of the virus</a:t>
            </a:r>
            <a:endParaRPr lang="en-US" dirty="0" smtClean="0">
              <a:ea typeface="ＭＳ Ｐゴシック" pitchFamily="34" charset="-128"/>
            </a:endParaRPr>
          </a:p>
          <a:p>
            <a:r>
              <a:rPr lang="en-US" dirty="0" smtClean="0">
                <a:ea typeface="ＭＳ Ｐゴシック" pitchFamily="34" charset="-128"/>
              </a:rPr>
              <a:t>Stealth virus</a:t>
            </a:r>
          </a:p>
          <a:p>
            <a:pPr lvl="1"/>
            <a:r>
              <a:rPr lang="en-US" dirty="0" smtClean="0">
                <a:ea typeface="ＭＳ Ｐゴシック" pitchFamily="34" charset="-128"/>
              </a:rPr>
              <a:t>Hides itself from AV </a:t>
            </a:r>
            <a:r>
              <a:rPr lang="en-US" dirty="0" smtClean="0">
                <a:ea typeface="ＭＳ Ｐゴシック" pitchFamily="34" charset="-128"/>
              </a:rPr>
              <a:t>detection</a:t>
            </a:r>
          </a:p>
          <a:p>
            <a:pPr lvl="1"/>
            <a:r>
              <a:rPr lang="en-US" dirty="0" smtClean="0">
                <a:ea typeface="ＭＳ Ｐゴシック" pitchFamily="34" charset="-128"/>
              </a:rPr>
              <a:t>May copy data from non-infected files to itself to avoid detection</a:t>
            </a:r>
            <a:endParaRPr lang="en-US" dirty="0" smtClean="0">
              <a:ea typeface="ＭＳ Ｐゴシック"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Narrow" pitchFamily="34" charset="0"/>
                <a:ea typeface="ＭＳ Ｐゴシック" pitchFamily="34" charset="-128"/>
              </a:rPr>
              <a:t>Virus concealment strategies</a:t>
            </a:r>
            <a:endParaRPr lang="en-AU" dirty="0"/>
          </a:p>
        </p:txBody>
      </p:sp>
      <p:sp>
        <p:nvSpPr>
          <p:cNvPr id="3" name="Content Placeholder 2"/>
          <p:cNvSpPr>
            <a:spLocks noGrp="1"/>
          </p:cNvSpPr>
          <p:nvPr>
            <p:ph idx="1"/>
          </p:nvPr>
        </p:nvSpPr>
        <p:spPr/>
        <p:txBody>
          <a:bodyPr/>
          <a:lstStyle/>
          <a:p>
            <a:r>
              <a:rPr lang="en-US" dirty="0">
                <a:ea typeface="ＭＳ Ｐゴシック" pitchFamily="34" charset="-128"/>
              </a:rPr>
              <a:t>Polymorphic </a:t>
            </a:r>
            <a:r>
              <a:rPr lang="en-US" dirty="0" smtClean="0">
                <a:ea typeface="ＭＳ Ｐゴシック" pitchFamily="34" charset="-128"/>
              </a:rPr>
              <a:t>virus (change appearance of)</a:t>
            </a:r>
            <a:endParaRPr lang="en-US" dirty="0">
              <a:ea typeface="ＭＳ Ｐゴシック" pitchFamily="34" charset="-128"/>
            </a:endParaRPr>
          </a:p>
          <a:p>
            <a:pPr lvl="1"/>
            <a:r>
              <a:rPr lang="en-US" dirty="0">
                <a:ea typeface="ＭＳ Ｐゴシック" pitchFamily="34" charset="-128"/>
              </a:rPr>
              <a:t>Mutates with every </a:t>
            </a:r>
            <a:r>
              <a:rPr lang="en-US" dirty="0" smtClean="0">
                <a:ea typeface="ＭＳ Ｐゴシック" pitchFamily="34" charset="-128"/>
              </a:rPr>
              <a:t>infection</a:t>
            </a:r>
          </a:p>
          <a:p>
            <a:pPr lvl="1"/>
            <a:r>
              <a:rPr lang="en-US" dirty="0" smtClean="0">
                <a:ea typeface="ＭＳ Ｐゴシック" pitchFamily="34" charset="-128"/>
              </a:rPr>
              <a:t>Changing encryption/decryption keys</a:t>
            </a:r>
          </a:p>
          <a:p>
            <a:pPr lvl="1"/>
            <a:r>
              <a:rPr lang="en-US" dirty="0" smtClean="0">
                <a:ea typeface="ＭＳ Ｐゴシック" pitchFamily="34" charset="-128"/>
              </a:rPr>
              <a:t>Data appending / data pre-pending</a:t>
            </a:r>
            <a:endParaRPr lang="en-US" dirty="0">
              <a:ea typeface="ＭＳ Ｐゴシック" pitchFamily="34" charset="-128"/>
            </a:endParaRPr>
          </a:p>
          <a:p>
            <a:r>
              <a:rPr lang="en-US" dirty="0">
                <a:ea typeface="ＭＳ Ｐゴシック" pitchFamily="34" charset="-128"/>
              </a:rPr>
              <a:t>Metamorphic virus</a:t>
            </a:r>
          </a:p>
          <a:p>
            <a:pPr lvl="1"/>
            <a:r>
              <a:rPr lang="en-US" dirty="0">
                <a:ea typeface="ＭＳ Ｐゴシック" pitchFamily="34" charset="-128"/>
              </a:rPr>
              <a:t>Mutates and rewrites itself with every </a:t>
            </a:r>
            <a:r>
              <a:rPr lang="en-US" dirty="0" smtClean="0">
                <a:ea typeface="ＭＳ Ｐゴシック" pitchFamily="34" charset="-128"/>
              </a:rPr>
              <a:t>iteration</a:t>
            </a:r>
          </a:p>
          <a:p>
            <a:pPr lvl="1"/>
            <a:r>
              <a:rPr lang="en-US" dirty="0" smtClean="0">
                <a:ea typeface="ＭＳ Ｐゴシック" pitchFamily="34" charset="-128"/>
              </a:rPr>
              <a:t>Adding useless instructions and loops</a:t>
            </a:r>
            <a:endParaRPr lang="en-US" dirty="0">
              <a:ea typeface="ＭＳ Ｐゴシック" pitchFamily="34" charset="-128"/>
            </a:endParaRPr>
          </a:p>
          <a:p>
            <a:endParaRPr lang="en-AU" dirty="0"/>
          </a:p>
        </p:txBody>
      </p:sp>
    </p:spTree>
    <p:extLst>
      <p:ext uri="{BB962C8B-B14F-4D97-AF65-F5344CB8AC3E}">
        <p14:creationId xmlns:p14="http://schemas.microsoft.com/office/powerpoint/2010/main" val="1735968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allaboutworms.com/wp-content/uploads/2013/10/worm-cute-cartoon-fli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3471" y="5229200"/>
            <a:ext cx="1417985" cy="1417985"/>
          </a:xfrm>
          <a:prstGeom prst="rect">
            <a:avLst/>
          </a:prstGeom>
          <a:noFill/>
          <a:extLst>
            <a:ext uri="{909E8E84-426E-40DD-AFC4-6F175D3DCCD1}">
              <a14:hiddenFill xmlns:a14="http://schemas.microsoft.com/office/drawing/2010/main">
                <a:solidFill>
                  <a:srgbClr val="FFFFFF"/>
                </a:solidFill>
              </a14:hiddenFill>
            </a:ext>
          </a:extLst>
        </p:spPr>
      </p:pic>
      <p:sp>
        <p:nvSpPr>
          <p:cNvPr id="15362"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Worms</a:t>
            </a:r>
          </a:p>
        </p:txBody>
      </p:sp>
      <p:sp>
        <p:nvSpPr>
          <p:cNvPr id="15363" name="Rectangle 3"/>
          <p:cNvSpPr>
            <a:spLocks noGrp="1" noChangeArrowheads="1"/>
          </p:cNvSpPr>
          <p:nvPr>
            <p:ph type="body" idx="1"/>
          </p:nvPr>
        </p:nvSpPr>
        <p:spPr/>
        <p:txBody>
          <a:bodyPr/>
          <a:lstStyle/>
          <a:p>
            <a:pPr eaLnBrk="1" hangingPunct="1"/>
            <a:r>
              <a:rPr lang="en-AU" dirty="0" smtClean="0">
                <a:ea typeface="ＭＳ Ｐゴシック" pitchFamily="34" charset="-128"/>
              </a:rPr>
              <a:t>A computer worm is a program that spreads </a:t>
            </a:r>
            <a:r>
              <a:rPr lang="en-AU" dirty="0" smtClean="0">
                <a:ea typeface="ＭＳ Ｐゴシック" pitchFamily="34" charset="-128"/>
              </a:rPr>
              <a:t>without needing </a:t>
            </a:r>
            <a:r>
              <a:rPr lang="en-AU" dirty="0" smtClean="0">
                <a:ea typeface="ＭＳ Ｐゴシック" pitchFamily="34" charset="-128"/>
              </a:rPr>
              <a:t>to </a:t>
            </a:r>
            <a:r>
              <a:rPr lang="en-AU" dirty="0" smtClean="0">
                <a:ea typeface="ＭＳ Ｐゴシック" pitchFamily="34" charset="-128"/>
              </a:rPr>
              <a:t>insert </a:t>
            </a:r>
            <a:r>
              <a:rPr lang="en-AU" dirty="0" smtClean="0">
                <a:ea typeface="ＭＳ Ｐゴシック" pitchFamily="34" charset="-128"/>
              </a:rPr>
              <a:t>itself </a:t>
            </a:r>
            <a:r>
              <a:rPr lang="en-AU" dirty="0" smtClean="0">
                <a:ea typeface="ＭＳ Ｐゴシック" pitchFamily="34" charset="-128"/>
              </a:rPr>
              <a:t>into </a:t>
            </a:r>
            <a:r>
              <a:rPr lang="en-AU" dirty="0" smtClean="0">
                <a:ea typeface="ＭＳ Ｐゴシック" pitchFamily="34" charset="-128"/>
              </a:rPr>
              <a:t>other </a:t>
            </a:r>
            <a:r>
              <a:rPr lang="en-AU" dirty="0" smtClean="0">
                <a:ea typeface="ＭＳ Ｐゴシック" pitchFamily="34" charset="-128"/>
              </a:rPr>
              <a:t>files </a:t>
            </a:r>
            <a:r>
              <a:rPr lang="en-AU" dirty="0" smtClean="0">
                <a:ea typeface="ＭＳ Ｐゴシック" pitchFamily="34" charset="-128"/>
              </a:rPr>
              <a:t>and usually without human interaction</a:t>
            </a:r>
          </a:p>
          <a:p>
            <a:pPr eaLnBrk="1" hangingPunct="1"/>
            <a:r>
              <a:rPr lang="en-AU" dirty="0" smtClean="0">
                <a:ea typeface="ＭＳ Ｐゴシック" pitchFamily="34" charset="-128"/>
              </a:rPr>
              <a:t>A </a:t>
            </a:r>
            <a:r>
              <a:rPr lang="en-AU" dirty="0" smtClean="0">
                <a:ea typeface="ＭＳ Ｐゴシック" pitchFamily="34" charset="-128"/>
              </a:rPr>
              <a:t>worm </a:t>
            </a:r>
            <a:r>
              <a:rPr lang="en-AU" dirty="0" smtClean="0">
                <a:ea typeface="ＭＳ Ｐゴシック" pitchFamily="34" charset="-128"/>
              </a:rPr>
              <a:t>will </a:t>
            </a:r>
            <a:r>
              <a:rPr lang="en-AU" dirty="0" smtClean="0">
                <a:ea typeface="ＭＳ Ｐゴシック" pitchFamily="34" charset="-128"/>
              </a:rPr>
              <a:t>encompass </a:t>
            </a:r>
            <a:r>
              <a:rPr lang="en-AU" dirty="0" smtClean="0">
                <a:ea typeface="ＭＳ Ｐゴシック" pitchFamily="34" charset="-128"/>
              </a:rPr>
              <a:t>a </a:t>
            </a:r>
            <a:r>
              <a:rPr lang="en-AU" dirty="0" smtClean="0">
                <a:ea typeface="ＭＳ Ｐゴシック" pitchFamily="34" charset="-128"/>
              </a:rPr>
              <a:t>malicious </a:t>
            </a:r>
            <a:r>
              <a:rPr lang="en-AU" dirty="0" smtClean="0">
                <a:ea typeface="ＭＳ Ｐゴシック" pitchFamily="34" charset="-128"/>
              </a:rPr>
              <a:t>payload </a:t>
            </a:r>
            <a:r>
              <a:rPr lang="en-AU" dirty="0" smtClean="0">
                <a:ea typeface="ＭＳ Ｐゴシック" pitchFamily="34" charset="-128"/>
              </a:rPr>
              <a:t>such </a:t>
            </a:r>
            <a:r>
              <a:rPr lang="en-AU" dirty="0" smtClean="0">
                <a:ea typeface="ＭＳ Ｐゴシック" pitchFamily="34" charset="-128"/>
              </a:rPr>
              <a:t>as; </a:t>
            </a:r>
            <a:r>
              <a:rPr lang="en-AU" dirty="0" smtClean="0">
                <a:ea typeface="ＭＳ Ｐゴシック" pitchFamily="34" charset="-128"/>
              </a:rPr>
              <a:t>deleting files or </a:t>
            </a:r>
            <a:r>
              <a:rPr lang="en-AU" dirty="0" smtClean="0">
                <a:ea typeface="ＭＳ Ｐゴシック" pitchFamily="34" charset="-128"/>
              </a:rPr>
              <a:t>creating a backdoor</a:t>
            </a:r>
          </a:p>
          <a:p>
            <a:pPr eaLnBrk="1" hangingPunct="1"/>
            <a:r>
              <a:rPr lang="en-AU" dirty="0">
                <a:ea typeface="ＭＳ Ｐゴシック" pitchFamily="34" charset="-128"/>
              </a:rPr>
              <a:t>Most worms spread by exploiting vulnerabilities or poorly configured </a:t>
            </a:r>
            <a:r>
              <a:rPr lang="en-AU" dirty="0" smtClean="0">
                <a:ea typeface="ＭＳ Ｐゴシック" pitchFamily="34" charset="-128"/>
              </a:rPr>
              <a:t>systems</a:t>
            </a:r>
            <a:endParaRPr lang="en-AU" dirty="0">
              <a:ea typeface="ＭＳ Ｐゴシック" pitchFamily="34" charset="-12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Worm </a:t>
            </a:r>
            <a:r>
              <a:rPr lang="en-AU" dirty="0" smtClean="0">
                <a:latin typeface="Arial Narrow" pitchFamily="34" charset="0"/>
                <a:ea typeface="ＭＳ Ｐゴシック" pitchFamily="34" charset="-128"/>
              </a:rPr>
              <a:t>Propagation</a:t>
            </a:r>
            <a:endParaRPr lang="en-AU" dirty="0" smtClean="0">
              <a:latin typeface="Arial Narrow" pitchFamily="34" charset="0"/>
              <a:ea typeface="ＭＳ Ｐゴシック" pitchFamily="34" charset="-128"/>
            </a:endParaRPr>
          </a:p>
        </p:txBody>
      </p:sp>
      <p:sp>
        <p:nvSpPr>
          <p:cNvPr id="17411" name="Rectangle 3"/>
          <p:cNvSpPr>
            <a:spLocks noGrp="1" noChangeArrowheads="1"/>
          </p:cNvSpPr>
          <p:nvPr>
            <p:ph type="body" idx="1"/>
          </p:nvPr>
        </p:nvSpPr>
        <p:spPr/>
        <p:txBody>
          <a:bodyPr/>
          <a:lstStyle/>
          <a:p>
            <a:pPr marL="571500" indent="-514350" eaLnBrk="1" hangingPunct="1">
              <a:buFont typeface="+mj-lt"/>
              <a:buAutoNum type="arabicPeriod"/>
            </a:pPr>
            <a:r>
              <a:rPr lang="en-AU" dirty="0" smtClean="0">
                <a:ea typeface="ＭＳ Ｐゴシック" pitchFamily="34" charset="-128"/>
              </a:rPr>
              <a:t>Scan </a:t>
            </a:r>
            <a:r>
              <a:rPr lang="en-AU" dirty="0" smtClean="0">
                <a:ea typeface="ＭＳ Ｐゴシック" pitchFamily="34" charset="-128"/>
              </a:rPr>
              <a:t>for </a:t>
            </a:r>
            <a:r>
              <a:rPr lang="en-AU" dirty="0" smtClean="0">
                <a:ea typeface="ＭＳ Ｐゴシック" pitchFamily="34" charset="-128"/>
              </a:rPr>
              <a:t>targets on network</a:t>
            </a:r>
            <a:endParaRPr lang="en-AU" dirty="0" smtClean="0">
              <a:ea typeface="ＭＳ Ｐゴシック" pitchFamily="34" charset="-128"/>
            </a:endParaRPr>
          </a:p>
          <a:p>
            <a:pPr marL="571500" indent="-514350" eaLnBrk="1" hangingPunct="1">
              <a:buFont typeface="+mj-lt"/>
              <a:buAutoNum type="arabicPeriod"/>
            </a:pPr>
            <a:r>
              <a:rPr lang="en-AU" dirty="0" smtClean="0">
                <a:ea typeface="ＭＳ Ｐゴシック" pitchFamily="34" charset="-128"/>
              </a:rPr>
              <a:t>Locate </a:t>
            </a:r>
            <a:r>
              <a:rPr lang="en-AU" dirty="0" smtClean="0">
                <a:ea typeface="ＭＳ Ｐゴシック" pitchFamily="34" charset="-128"/>
              </a:rPr>
              <a:t>a target with </a:t>
            </a:r>
            <a:r>
              <a:rPr lang="en-AU" dirty="0" smtClean="0">
                <a:ea typeface="ＭＳ Ｐゴシック" pitchFamily="34" charset="-128"/>
              </a:rPr>
              <a:t>a vulnerability that could be exploited by the worm</a:t>
            </a:r>
            <a:endParaRPr lang="en-AU" dirty="0" smtClean="0">
              <a:ea typeface="ＭＳ Ｐゴシック" pitchFamily="34" charset="-128"/>
            </a:endParaRPr>
          </a:p>
          <a:p>
            <a:pPr marL="571500" indent="-514350" eaLnBrk="1" hangingPunct="1">
              <a:buFont typeface="+mj-lt"/>
              <a:buAutoNum type="arabicPeriod"/>
            </a:pPr>
            <a:r>
              <a:rPr lang="en-AU" dirty="0" smtClean="0">
                <a:ea typeface="ＭＳ Ｐゴシック" pitchFamily="34" charset="-128"/>
              </a:rPr>
              <a:t>Exploit the identified </a:t>
            </a:r>
            <a:r>
              <a:rPr lang="en-AU" dirty="0" smtClean="0">
                <a:ea typeface="ＭＳ Ｐゴシック" pitchFamily="34" charset="-128"/>
              </a:rPr>
              <a:t>vulnerability and establishes itself on that host</a:t>
            </a:r>
          </a:p>
          <a:p>
            <a:pPr marL="571500" indent="-514350" eaLnBrk="1" hangingPunct="1">
              <a:buFont typeface="+mj-lt"/>
              <a:buAutoNum type="arabicPeriod"/>
            </a:pPr>
            <a:r>
              <a:rPr lang="en-AU" dirty="0" smtClean="0">
                <a:ea typeface="ＭＳ Ｐゴシック" pitchFamily="34" charset="-128"/>
              </a:rPr>
              <a:t>Repeats the process by scanning for new </a:t>
            </a:r>
            <a:r>
              <a:rPr lang="en-AU" dirty="0" smtClean="0">
                <a:ea typeface="ＭＳ Ｐゴシック" pitchFamily="34" charset="-128"/>
              </a:rPr>
              <a:t>targets that can be exploited</a:t>
            </a:r>
            <a:endParaRPr lang="en-AU"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 Types</a:t>
            </a:r>
            <a:endParaRPr lang="en-AU" dirty="0"/>
          </a:p>
        </p:txBody>
      </p:sp>
      <p:sp>
        <p:nvSpPr>
          <p:cNvPr id="3" name="Content Placeholder 2"/>
          <p:cNvSpPr>
            <a:spLocks noGrp="1"/>
          </p:cNvSpPr>
          <p:nvPr>
            <p:ph idx="1"/>
          </p:nvPr>
        </p:nvSpPr>
        <p:spPr/>
        <p:txBody>
          <a:bodyPr/>
          <a:lstStyle/>
          <a:p>
            <a:r>
              <a:rPr lang="en-US" dirty="0" smtClean="0"/>
              <a:t>Internet worms – scans system for exploit</a:t>
            </a:r>
          </a:p>
          <a:p>
            <a:r>
              <a:rPr lang="en-US" dirty="0" smtClean="0"/>
              <a:t>Instant messaging – use contact lists to spread infected links</a:t>
            </a:r>
          </a:p>
          <a:p>
            <a:r>
              <a:rPr lang="en-US" dirty="0" smtClean="0"/>
              <a:t>IRC worms – spread in channels by sending infected links or files to other IRC users</a:t>
            </a:r>
          </a:p>
          <a:p>
            <a:r>
              <a:rPr lang="en-US" dirty="0" smtClean="0"/>
              <a:t>File-sharing network worms – are located in shared folders and spread to connected hosts</a:t>
            </a:r>
          </a:p>
          <a:p>
            <a:endParaRPr lang="en-US" dirty="0" smtClean="0"/>
          </a:p>
          <a:p>
            <a:endParaRPr lang="en-AU" dirty="0"/>
          </a:p>
        </p:txBody>
      </p:sp>
    </p:spTree>
    <p:extLst>
      <p:ext uri="{BB962C8B-B14F-4D97-AF65-F5344CB8AC3E}">
        <p14:creationId xmlns:p14="http://schemas.microsoft.com/office/powerpoint/2010/main" val="2027179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Trojan Horses</a:t>
            </a:r>
          </a:p>
        </p:txBody>
      </p:sp>
      <p:sp>
        <p:nvSpPr>
          <p:cNvPr id="18435" name="Rectangle 3"/>
          <p:cNvSpPr>
            <a:spLocks noGrp="1" noChangeArrowheads="1"/>
          </p:cNvSpPr>
          <p:nvPr>
            <p:ph type="body" idx="1"/>
          </p:nvPr>
        </p:nvSpPr>
        <p:spPr>
          <a:xfrm>
            <a:off x="250825" y="1916113"/>
            <a:ext cx="8893175" cy="4681537"/>
          </a:xfrm>
        </p:spPr>
        <p:txBody>
          <a:bodyPr/>
          <a:lstStyle/>
          <a:p>
            <a:pPr eaLnBrk="1" hangingPunct="1"/>
            <a:r>
              <a:rPr lang="en-AU" smtClean="0">
                <a:ea typeface="ＭＳ Ｐゴシック" pitchFamily="34" charset="-128"/>
              </a:rPr>
              <a:t>A Trojan horse (or Trojan) is a program that appears to perform a useful task, but also performs a negative task</a:t>
            </a:r>
          </a:p>
          <a:p>
            <a:pPr eaLnBrk="1" hangingPunct="1"/>
            <a:r>
              <a:rPr lang="en-AU" smtClean="0">
                <a:ea typeface="ＭＳ Ｐゴシック" pitchFamily="34" charset="-128"/>
              </a:rPr>
              <a:t>Can be a resultant payload or its own program</a:t>
            </a:r>
          </a:p>
        </p:txBody>
      </p:sp>
      <p:pic>
        <p:nvPicPr>
          <p:cNvPr id="18436" name="Picture 2"/>
          <p:cNvPicPr>
            <a:picLocks noChangeAspect="1" noChangeArrowheads="1"/>
          </p:cNvPicPr>
          <p:nvPr/>
        </p:nvPicPr>
        <p:blipFill>
          <a:blip r:embed="rId2"/>
          <a:srcRect/>
          <a:stretch>
            <a:fillRect/>
          </a:stretch>
        </p:blipFill>
        <p:spPr bwMode="auto">
          <a:xfrm>
            <a:off x="1547813" y="4100513"/>
            <a:ext cx="6502400" cy="27574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dirty="0" smtClean="0">
                <a:latin typeface="Arial Narrow" pitchFamily="34" charset="0"/>
                <a:ea typeface="ＭＳ Ｐゴシック" pitchFamily="34" charset="-128"/>
              </a:rPr>
              <a:t>Consequences of Malware?</a:t>
            </a:r>
          </a:p>
        </p:txBody>
      </p:sp>
      <p:sp>
        <p:nvSpPr>
          <p:cNvPr id="3075" name="Content Placeholder 2"/>
          <p:cNvSpPr>
            <a:spLocks noGrp="1"/>
          </p:cNvSpPr>
          <p:nvPr>
            <p:ph idx="1"/>
          </p:nvPr>
        </p:nvSpPr>
        <p:spPr/>
        <p:txBody>
          <a:bodyPr/>
          <a:lstStyle/>
          <a:p>
            <a:r>
              <a:rPr lang="en-US" dirty="0" smtClean="0">
                <a:ea typeface="ＭＳ Ｐゴシック" pitchFamily="34" charset="-128"/>
              </a:rPr>
              <a:t>Malware may often…</a:t>
            </a:r>
          </a:p>
          <a:p>
            <a:pPr lvl="1"/>
            <a:r>
              <a:rPr lang="en-US" dirty="0" smtClean="0">
                <a:ea typeface="ＭＳ Ｐゴシック" pitchFamily="34" charset="-128"/>
              </a:rPr>
              <a:t>Steal your personal information</a:t>
            </a:r>
          </a:p>
          <a:p>
            <a:pPr lvl="1"/>
            <a:r>
              <a:rPr lang="en-US" dirty="0" smtClean="0">
                <a:ea typeface="ＭＳ Ｐゴシック" pitchFamily="34" charset="-128"/>
              </a:rPr>
              <a:t>Monitor your computer activity</a:t>
            </a:r>
          </a:p>
          <a:p>
            <a:pPr lvl="1"/>
            <a:r>
              <a:rPr lang="en-US" dirty="0" smtClean="0">
                <a:ea typeface="ＭＳ Ｐゴシック" pitchFamily="34" charset="-128"/>
              </a:rPr>
              <a:t>Install additional software</a:t>
            </a:r>
          </a:p>
          <a:p>
            <a:pPr lvl="1"/>
            <a:r>
              <a:rPr lang="en-US" dirty="0" smtClean="0">
                <a:ea typeface="ＭＳ Ｐゴシック" pitchFamily="34" charset="-128"/>
              </a:rPr>
              <a:t>Display forced advertising</a:t>
            </a:r>
          </a:p>
          <a:p>
            <a:pPr lvl="1"/>
            <a:r>
              <a:rPr lang="en-US" dirty="0" smtClean="0">
                <a:ea typeface="ＭＳ Ｐゴシック" pitchFamily="34" charset="-128"/>
              </a:rPr>
              <a:t>Enable profiteering scams</a:t>
            </a:r>
          </a:p>
          <a:p>
            <a:pPr lvl="1"/>
            <a:r>
              <a:rPr lang="en-US" dirty="0" smtClean="0">
                <a:ea typeface="ＭＳ Ｐゴシック" pitchFamily="34" charset="-128"/>
              </a:rPr>
              <a:t>Use your computer resources (CPU, RAM etc.)</a:t>
            </a:r>
          </a:p>
          <a:p>
            <a:pPr lvl="1"/>
            <a:endParaRPr lang="en-US" dirty="0" smtClean="0">
              <a:ea typeface="ＭＳ Ｐゴシック" pitchFamily="34" charset="-128"/>
            </a:endParaRPr>
          </a:p>
          <a:p>
            <a:pPr lvl="1"/>
            <a:endParaRPr lang="en-US" dirty="0" smtClean="0">
              <a:ea typeface="ＭＳ Ｐゴシック" pitchFamily="34" charset="-128"/>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Trojan Horse </a:t>
            </a:r>
            <a:r>
              <a:rPr lang="en-AU" dirty="0" smtClean="0">
                <a:latin typeface="Arial Narrow" pitchFamily="34" charset="0"/>
                <a:ea typeface="ＭＳ Ｐゴシック" pitchFamily="34" charset="-128"/>
              </a:rPr>
              <a:t>Types</a:t>
            </a:r>
          </a:p>
        </p:txBody>
      </p:sp>
      <p:sp>
        <p:nvSpPr>
          <p:cNvPr id="19459" name="Rectangle 3"/>
          <p:cNvSpPr>
            <a:spLocks noGrp="1" noChangeArrowheads="1"/>
          </p:cNvSpPr>
          <p:nvPr>
            <p:ph type="body" idx="1"/>
          </p:nvPr>
        </p:nvSpPr>
        <p:spPr>
          <a:xfrm>
            <a:off x="250825" y="1828800"/>
            <a:ext cx="8642350" cy="5029200"/>
          </a:xfrm>
        </p:spPr>
        <p:txBody>
          <a:bodyPr/>
          <a:lstStyle/>
          <a:p>
            <a:pPr eaLnBrk="1" hangingPunct="1"/>
            <a:r>
              <a:rPr lang="en-AU" dirty="0" smtClean="0">
                <a:ea typeface="ＭＳ Ｐゴシック" pitchFamily="34" charset="-128"/>
              </a:rPr>
              <a:t>Simple / ‘classic’ </a:t>
            </a:r>
            <a:r>
              <a:rPr lang="en-AU" dirty="0" smtClean="0">
                <a:ea typeface="ＭＳ Ｐゴシック" pitchFamily="34" charset="-128"/>
              </a:rPr>
              <a:t>Trojan horse</a:t>
            </a:r>
            <a:endParaRPr lang="en-AU" dirty="0" smtClean="0">
              <a:ea typeface="ＭＳ Ｐゴシック" pitchFamily="34" charset="-128"/>
            </a:endParaRPr>
          </a:p>
          <a:p>
            <a:pPr lvl="1" eaLnBrk="1" hangingPunct="1"/>
            <a:r>
              <a:rPr lang="en-AU" dirty="0" smtClean="0">
                <a:ea typeface="ＭＳ Ｐゴシック" pitchFamily="34" charset="-128"/>
              </a:rPr>
              <a:t>A calculator program that looks and acts as a calculator, but every time the 7 button is pressed it deletes a random file from the hard drive</a:t>
            </a:r>
          </a:p>
          <a:p>
            <a:pPr eaLnBrk="1" hangingPunct="1"/>
            <a:r>
              <a:rPr lang="en-AU" dirty="0" smtClean="0">
                <a:ea typeface="ＭＳ Ｐゴシック" pitchFamily="34" charset="-128"/>
              </a:rPr>
              <a:t>Remote access </a:t>
            </a:r>
            <a:r>
              <a:rPr lang="en-AU" dirty="0" smtClean="0">
                <a:ea typeface="ＭＳ Ｐゴシック" pitchFamily="34" charset="-128"/>
              </a:rPr>
              <a:t>Trojan horse</a:t>
            </a:r>
            <a:endParaRPr lang="en-AU" dirty="0" smtClean="0">
              <a:ea typeface="ＭＳ Ｐゴシック" pitchFamily="34" charset="-128"/>
            </a:endParaRPr>
          </a:p>
          <a:p>
            <a:pPr lvl="1" eaLnBrk="1" hangingPunct="1"/>
            <a:r>
              <a:rPr lang="en-AU" dirty="0" smtClean="0">
                <a:ea typeface="ＭＳ Ｐゴシック" pitchFamily="34" charset="-128"/>
              </a:rPr>
              <a:t>A backdoor into a system and allow an attacker to </a:t>
            </a:r>
            <a:r>
              <a:rPr lang="en-AU" dirty="0" smtClean="0">
                <a:ea typeface="ＭＳ Ｐゴシック" pitchFamily="34" charset="-128"/>
              </a:rPr>
              <a:t>execute or monitor </a:t>
            </a:r>
            <a:r>
              <a:rPr lang="en-AU" dirty="0" smtClean="0">
                <a:ea typeface="ＭＳ Ｐゴシック" pitchFamily="34" charset="-128"/>
              </a:rPr>
              <a:t>actions on the victim’s computer</a:t>
            </a:r>
          </a:p>
          <a:p>
            <a:pPr eaLnBrk="1" hangingPunct="1"/>
            <a:r>
              <a:rPr lang="en-AU" dirty="0" smtClean="0">
                <a:ea typeface="ＭＳ Ｐゴシック" pitchFamily="34" charset="-128"/>
              </a:rPr>
              <a:t>Indirect </a:t>
            </a:r>
            <a:r>
              <a:rPr lang="en-AU" dirty="0" smtClean="0">
                <a:ea typeface="ＭＳ Ｐゴシック" pitchFamily="34" charset="-128"/>
              </a:rPr>
              <a:t>Trojan horse</a:t>
            </a:r>
            <a:endParaRPr lang="en-AU" dirty="0" smtClean="0">
              <a:ea typeface="ＭＳ Ｐゴシック" pitchFamily="34" charset="-128"/>
            </a:endParaRPr>
          </a:p>
          <a:p>
            <a:pPr lvl="1" eaLnBrk="1" hangingPunct="1"/>
            <a:r>
              <a:rPr lang="en-AU" dirty="0" smtClean="0">
                <a:ea typeface="ＭＳ Ｐゴシック" pitchFamily="34" charset="-128"/>
              </a:rPr>
              <a:t>Use </a:t>
            </a:r>
            <a:r>
              <a:rPr lang="en-AU" dirty="0" smtClean="0">
                <a:ea typeface="ＭＳ Ｐゴシック" pitchFamily="34" charset="-128"/>
              </a:rPr>
              <a:t>infected computer </a:t>
            </a:r>
            <a:r>
              <a:rPr lang="en-AU" dirty="0" smtClean="0">
                <a:ea typeface="ＭＳ Ｐゴシック" pitchFamily="34" charset="-128"/>
              </a:rPr>
              <a:t>to launch </a:t>
            </a:r>
            <a:r>
              <a:rPr lang="en-AU" dirty="0" smtClean="0">
                <a:ea typeface="ＭＳ Ｐゴシック" pitchFamily="34" charset="-128"/>
              </a:rPr>
              <a:t>attacks </a:t>
            </a:r>
            <a:endParaRPr lang="en-AU"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Rootkits</a:t>
            </a:r>
          </a:p>
        </p:txBody>
      </p:sp>
      <p:sp>
        <p:nvSpPr>
          <p:cNvPr id="21507" name="Rectangle 3"/>
          <p:cNvSpPr>
            <a:spLocks noGrp="1" noChangeArrowheads="1"/>
          </p:cNvSpPr>
          <p:nvPr>
            <p:ph type="body" idx="1"/>
          </p:nvPr>
        </p:nvSpPr>
        <p:spPr/>
        <p:txBody>
          <a:bodyPr/>
          <a:lstStyle/>
          <a:p>
            <a:pPr eaLnBrk="1" hangingPunct="1"/>
            <a:r>
              <a:rPr lang="en-AU" sz="3000" dirty="0" smtClean="0">
                <a:ea typeface="ＭＳ Ｐゴシック" pitchFamily="34" charset="-128"/>
              </a:rPr>
              <a:t>A stealthy application designed to hide the fact that an operating system has been compromised.</a:t>
            </a:r>
          </a:p>
          <a:p>
            <a:pPr eaLnBrk="1" hangingPunct="1"/>
            <a:r>
              <a:rPr lang="en-US" sz="3000" dirty="0" smtClean="0">
                <a:ea typeface="ＭＳ Ｐゴシック" pitchFamily="34" charset="-128"/>
              </a:rPr>
              <a:t>Typically encompass three components</a:t>
            </a:r>
          </a:p>
          <a:p>
            <a:pPr lvl="1" eaLnBrk="1" hangingPunct="1"/>
            <a:r>
              <a:rPr lang="en-US" sz="2600" dirty="0" smtClean="0">
                <a:ea typeface="ＭＳ Ｐゴシック" pitchFamily="34" charset="-128"/>
              </a:rPr>
              <a:t>Concealment</a:t>
            </a:r>
          </a:p>
          <a:p>
            <a:pPr lvl="1" eaLnBrk="1" hangingPunct="1"/>
            <a:r>
              <a:rPr lang="en-US" sz="2600" dirty="0" smtClean="0">
                <a:ea typeface="ＭＳ Ｐゴシック" pitchFamily="34" charset="-128"/>
              </a:rPr>
              <a:t>Command and control</a:t>
            </a:r>
          </a:p>
          <a:p>
            <a:pPr lvl="1" eaLnBrk="1" hangingPunct="1"/>
            <a:r>
              <a:rPr lang="en-US" sz="2600" dirty="0" smtClean="0">
                <a:ea typeface="ＭＳ Ｐゴシック" pitchFamily="34" charset="-128"/>
              </a:rPr>
              <a:t>Surveillance</a:t>
            </a:r>
            <a:endParaRPr lang="en-AU" sz="2600" dirty="0" smtClean="0">
              <a:ea typeface="ＭＳ Ｐゴシック" pitchFamily="34" charset="-12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Types of Rootkits</a:t>
            </a:r>
          </a:p>
        </p:txBody>
      </p:sp>
      <p:sp>
        <p:nvSpPr>
          <p:cNvPr id="22531" name="Rectangle 3"/>
          <p:cNvSpPr>
            <a:spLocks noGrp="1" noChangeArrowheads="1"/>
          </p:cNvSpPr>
          <p:nvPr>
            <p:ph type="body" idx="1"/>
          </p:nvPr>
        </p:nvSpPr>
        <p:spPr/>
        <p:txBody>
          <a:bodyPr/>
          <a:lstStyle/>
          <a:p>
            <a:pPr eaLnBrk="1" hangingPunct="1"/>
            <a:r>
              <a:rPr lang="en-AU" dirty="0" smtClean="0">
                <a:ea typeface="ＭＳ Ｐゴシック" pitchFamily="34" charset="-128"/>
              </a:rPr>
              <a:t>User-mode rootkits</a:t>
            </a:r>
          </a:p>
          <a:p>
            <a:pPr lvl="1" eaLnBrk="1" hangingPunct="1"/>
            <a:r>
              <a:rPr lang="en-US" dirty="0" smtClean="0">
                <a:ea typeface="ＭＳ Ｐゴシック" pitchFamily="34" charset="-128"/>
              </a:rPr>
              <a:t>Run on infected device with admin/root access</a:t>
            </a:r>
          </a:p>
          <a:p>
            <a:pPr lvl="1" eaLnBrk="1" hangingPunct="1"/>
            <a:r>
              <a:rPr lang="en-US" dirty="0" smtClean="0">
                <a:ea typeface="ＭＳ Ｐゴシック" pitchFamily="34" charset="-128"/>
              </a:rPr>
              <a:t>May alter/hide security settings, process, files, system drives, network ports and system services</a:t>
            </a:r>
          </a:p>
          <a:p>
            <a:pPr lvl="1" eaLnBrk="1" hangingPunct="1"/>
            <a:r>
              <a:rPr lang="en-US" dirty="0" smtClean="0">
                <a:ea typeface="ＭＳ Ｐゴシック" pitchFamily="34" charset="-128"/>
              </a:rPr>
              <a:t>Can typically be removed with AV software but (some) damage to the system may be unrepairable</a:t>
            </a:r>
            <a:endParaRPr lang="en-AU" dirty="0" smtClean="0">
              <a:ea typeface="ＭＳ Ｐゴシック" pitchFamily="34" charset="-12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Types of Rootkits</a:t>
            </a:r>
          </a:p>
        </p:txBody>
      </p:sp>
      <p:sp>
        <p:nvSpPr>
          <p:cNvPr id="22531" name="Rectangle 3"/>
          <p:cNvSpPr>
            <a:spLocks noGrp="1" noChangeArrowheads="1"/>
          </p:cNvSpPr>
          <p:nvPr>
            <p:ph type="body" idx="1"/>
          </p:nvPr>
        </p:nvSpPr>
        <p:spPr/>
        <p:txBody>
          <a:bodyPr/>
          <a:lstStyle/>
          <a:p>
            <a:pPr eaLnBrk="1" hangingPunct="1"/>
            <a:r>
              <a:rPr lang="en-AU" dirty="0" smtClean="0">
                <a:ea typeface="ＭＳ Ｐゴシック" pitchFamily="34" charset="-128"/>
              </a:rPr>
              <a:t>Kernel-mode rootkits</a:t>
            </a:r>
          </a:p>
          <a:p>
            <a:pPr lvl="1" eaLnBrk="1" hangingPunct="1"/>
            <a:r>
              <a:rPr lang="en-US" dirty="0" smtClean="0">
                <a:ea typeface="ＭＳ Ｐゴシック" pitchFamily="34" charset="-128"/>
              </a:rPr>
              <a:t>Kernel-mode rootkits run at the operating system level by adding to or changing critical system files</a:t>
            </a:r>
          </a:p>
          <a:p>
            <a:pPr lvl="1" eaLnBrk="1" hangingPunct="1"/>
            <a:r>
              <a:rPr lang="en-US" dirty="0" smtClean="0">
                <a:ea typeface="ＭＳ Ｐゴシック" pitchFamily="34" charset="-128"/>
              </a:rPr>
              <a:t>Modify kernel data structures to return manipulated informatio</a:t>
            </a:r>
            <a:r>
              <a:rPr lang="en-US" dirty="0" smtClean="0">
                <a:ea typeface="ＭＳ Ｐゴシック" pitchFamily="34" charset="-128"/>
              </a:rPr>
              <a:t>n to user applications</a:t>
            </a:r>
          </a:p>
          <a:p>
            <a:pPr lvl="1" eaLnBrk="1" hangingPunct="1"/>
            <a:r>
              <a:rPr lang="en-US" dirty="0" smtClean="0">
                <a:ea typeface="ＭＳ Ｐゴシック" pitchFamily="34" charset="-128"/>
              </a:rPr>
              <a:t>System is infected via updates/patches</a:t>
            </a:r>
          </a:p>
          <a:p>
            <a:pPr lvl="1" eaLnBrk="1" hangingPunct="1"/>
            <a:r>
              <a:rPr lang="en-US" dirty="0" smtClean="0">
                <a:ea typeface="ＭＳ Ｐゴシック" pitchFamily="34" charset="-128"/>
              </a:rPr>
              <a:t>Removing kernel-mode rootkits is extremely problematic</a:t>
            </a:r>
          </a:p>
          <a:p>
            <a:pPr lvl="1" eaLnBrk="1" hangingPunct="1"/>
            <a:endParaRPr lang="en-AU" dirty="0" smtClean="0">
              <a:ea typeface="ＭＳ Ｐゴシック" pitchFamily="34" charset="-128"/>
            </a:endParaRPr>
          </a:p>
        </p:txBody>
      </p:sp>
    </p:spTree>
    <p:extLst>
      <p:ext uri="{BB962C8B-B14F-4D97-AF65-F5344CB8AC3E}">
        <p14:creationId xmlns:p14="http://schemas.microsoft.com/office/powerpoint/2010/main" val="3789030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latin typeface="Arial Narrow" pitchFamily="34" charset="0"/>
                <a:ea typeface="ＭＳ Ｐゴシック" pitchFamily="34" charset="-128"/>
              </a:rPr>
              <a:t>Types of Rootkits</a:t>
            </a:r>
            <a:endParaRPr lang="en-AU" dirty="0"/>
          </a:p>
        </p:txBody>
      </p:sp>
      <p:sp>
        <p:nvSpPr>
          <p:cNvPr id="3" name="Content Placeholder 2"/>
          <p:cNvSpPr>
            <a:spLocks noGrp="1"/>
          </p:cNvSpPr>
          <p:nvPr>
            <p:ph idx="1"/>
          </p:nvPr>
        </p:nvSpPr>
        <p:spPr/>
        <p:txBody>
          <a:bodyPr/>
          <a:lstStyle/>
          <a:p>
            <a:r>
              <a:rPr lang="en-US" dirty="0" smtClean="0"/>
              <a:t>Firmware rootkits</a:t>
            </a:r>
          </a:p>
          <a:p>
            <a:pPr lvl="1"/>
            <a:r>
              <a:rPr lang="en-US" dirty="0" smtClean="0"/>
              <a:t>Hides in firmware stored on flash memory</a:t>
            </a:r>
          </a:p>
          <a:p>
            <a:pPr lvl="1"/>
            <a:r>
              <a:rPr lang="en-US" dirty="0" smtClean="0"/>
              <a:t>Restarting/power cycling the infected device will result in a re-contamination</a:t>
            </a:r>
          </a:p>
          <a:p>
            <a:pPr lvl="1"/>
            <a:r>
              <a:rPr lang="en-US" dirty="0" smtClean="0"/>
              <a:t>Removal of a firmware rootkit is temporary until the infected device is restarted</a:t>
            </a:r>
          </a:p>
          <a:p>
            <a:pPr lvl="1"/>
            <a:r>
              <a:rPr lang="en-US" dirty="0" smtClean="0"/>
              <a:t>May require an entire firmware update to be loaded resulting in data/settings have been lost</a:t>
            </a:r>
            <a:endParaRPr lang="en-AU" dirty="0"/>
          </a:p>
        </p:txBody>
      </p:sp>
    </p:spTree>
    <p:extLst>
      <p:ext uri="{BB962C8B-B14F-4D97-AF65-F5344CB8AC3E}">
        <p14:creationId xmlns:p14="http://schemas.microsoft.com/office/powerpoint/2010/main" val="968228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AU" smtClean="0">
                <a:latin typeface="Arial Narrow" pitchFamily="34" charset="0"/>
                <a:ea typeface="ＭＳ Ｐゴシック" pitchFamily="34" charset="-128"/>
              </a:rPr>
              <a:t>Botnets</a:t>
            </a:r>
          </a:p>
        </p:txBody>
      </p:sp>
      <p:sp>
        <p:nvSpPr>
          <p:cNvPr id="23555" name="Content Placeholder 2"/>
          <p:cNvSpPr>
            <a:spLocks noGrp="1"/>
          </p:cNvSpPr>
          <p:nvPr>
            <p:ph idx="1"/>
          </p:nvPr>
        </p:nvSpPr>
        <p:spPr/>
        <p:txBody>
          <a:bodyPr/>
          <a:lstStyle/>
          <a:p>
            <a:r>
              <a:rPr lang="en-AU" dirty="0" smtClean="0">
                <a:ea typeface="ＭＳ Ｐゴシック" pitchFamily="34" charset="-128"/>
              </a:rPr>
              <a:t>Botnet (or robot network) is a collection of compromised computers</a:t>
            </a:r>
          </a:p>
          <a:p>
            <a:r>
              <a:rPr lang="en-AU" dirty="0" smtClean="0">
                <a:ea typeface="ＭＳ Ｐゴシック" pitchFamily="34" charset="-128"/>
              </a:rPr>
              <a:t>Each compromised computer has software (malware) installed</a:t>
            </a:r>
          </a:p>
          <a:p>
            <a:r>
              <a:rPr lang="en-AU" dirty="0" smtClean="0">
                <a:ea typeface="ＭＳ Ｐゴシック" pitchFamily="34" charset="-128"/>
              </a:rPr>
              <a:t>The ‘master’ controls each of the computers (zombies) over the Internet via the installed </a:t>
            </a:r>
            <a:r>
              <a:rPr lang="en-AU" dirty="0" smtClean="0">
                <a:ea typeface="ＭＳ Ｐゴシック" pitchFamily="34" charset="-128"/>
              </a:rPr>
              <a:t>malware</a:t>
            </a:r>
            <a:endParaRPr lang="en-AU" dirty="0" smtClean="0">
              <a:ea typeface="ＭＳ Ｐゴシック" pitchFamily="34" charset="-12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latin typeface="Arial Narrow" pitchFamily="34" charset="0"/>
                <a:ea typeface="ＭＳ Ｐゴシック" pitchFamily="34" charset="-128"/>
              </a:rPr>
              <a:t>Botnets</a:t>
            </a:r>
          </a:p>
        </p:txBody>
      </p:sp>
      <p:sp>
        <p:nvSpPr>
          <p:cNvPr id="24579" name="Content Placeholder 2"/>
          <p:cNvSpPr>
            <a:spLocks noGrp="1"/>
          </p:cNvSpPr>
          <p:nvPr>
            <p:ph idx="1"/>
          </p:nvPr>
        </p:nvSpPr>
        <p:spPr>
          <a:xfrm>
            <a:off x="250825" y="1916113"/>
            <a:ext cx="8893175" cy="1657350"/>
          </a:xfrm>
        </p:spPr>
        <p:txBody>
          <a:bodyPr/>
          <a:lstStyle/>
          <a:p>
            <a:r>
              <a:rPr lang="en-US" smtClean="0">
                <a:ea typeface="ＭＳ Ｐゴシック" pitchFamily="34" charset="-128"/>
              </a:rPr>
              <a:t>Malware can turn a host into a zombie</a:t>
            </a:r>
          </a:p>
          <a:p>
            <a:r>
              <a:rPr lang="en-US" smtClean="0">
                <a:ea typeface="ＭＳ Ｐゴシック" pitchFamily="34" charset="-128"/>
              </a:rPr>
              <a:t>A zombie is a machine controlled by a master</a:t>
            </a:r>
          </a:p>
        </p:txBody>
      </p:sp>
      <p:grpSp>
        <p:nvGrpSpPr>
          <p:cNvPr id="24580" name="Group 3"/>
          <p:cNvGrpSpPr>
            <a:grpSpLocks/>
          </p:cNvGrpSpPr>
          <p:nvPr/>
        </p:nvGrpSpPr>
        <p:grpSpPr bwMode="auto">
          <a:xfrm>
            <a:off x="2195736" y="3213100"/>
            <a:ext cx="4691063" cy="3225800"/>
            <a:chOff x="346550" y="304800"/>
            <a:chExt cx="7684930" cy="6248400"/>
          </a:xfrm>
        </p:grpSpPr>
        <p:pic>
          <p:nvPicPr>
            <p:cNvPr id="24581" name="Picture 4" descr="05-20a.tif"/>
            <p:cNvPicPr>
              <a:picLocks noChangeAspect="1"/>
            </p:cNvPicPr>
            <p:nvPr/>
          </p:nvPicPr>
          <p:blipFill>
            <a:blip r:embed="rId2"/>
            <a:srcRect/>
            <a:stretch>
              <a:fillRect/>
            </a:stretch>
          </p:blipFill>
          <p:spPr bwMode="auto">
            <a:xfrm>
              <a:off x="1143000" y="3429000"/>
              <a:ext cx="487680" cy="914400"/>
            </a:xfrm>
            <a:prstGeom prst="rect">
              <a:avLst/>
            </a:prstGeom>
            <a:noFill/>
            <a:ln w="9525">
              <a:noFill/>
              <a:miter lim="800000"/>
              <a:headEnd/>
              <a:tailEnd/>
            </a:ln>
          </p:spPr>
        </p:pic>
        <p:pic>
          <p:nvPicPr>
            <p:cNvPr id="24582" name="Picture 5" descr="05-20a.tif"/>
            <p:cNvPicPr>
              <a:picLocks noChangeAspect="1"/>
            </p:cNvPicPr>
            <p:nvPr/>
          </p:nvPicPr>
          <p:blipFill>
            <a:blip r:embed="rId2"/>
            <a:srcRect/>
            <a:stretch>
              <a:fillRect/>
            </a:stretch>
          </p:blipFill>
          <p:spPr bwMode="auto">
            <a:xfrm>
              <a:off x="1828800" y="3429000"/>
              <a:ext cx="487680" cy="914400"/>
            </a:xfrm>
            <a:prstGeom prst="rect">
              <a:avLst/>
            </a:prstGeom>
            <a:noFill/>
            <a:ln w="9525">
              <a:noFill/>
              <a:miter lim="800000"/>
              <a:headEnd/>
              <a:tailEnd/>
            </a:ln>
          </p:spPr>
        </p:pic>
        <p:pic>
          <p:nvPicPr>
            <p:cNvPr id="24583" name="Picture 6" descr="05-20a.tif"/>
            <p:cNvPicPr>
              <a:picLocks noChangeAspect="1"/>
            </p:cNvPicPr>
            <p:nvPr/>
          </p:nvPicPr>
          <p:blipFill>
            <a:blip r:embed="rId2"/>
            <a:srcRect/>
            <a:stretch>
              <a:fillRect/>
            </a:stretch>
          </p:blipFill>
          <p:spPr bwMode="auto">
            <a:xfrm>
              <a:off x="2514600" y="3429000"/>
              <a:ext cx="487680" cy="914400"/>
            </a:xfrm>
            <a:prstGeom prst="rect">
              <a:avLst/>
            </a:prstGeom>
            <a:noFill/>
            <a:ln w="9525">
              <a:noFill/>
              <a:miter lim="800000"/>
              <a:headEnd/>
              <a:tailEnd/>
            </a:ln>
          </p:spPr>
        </p:pic>
        <p:pic>
          <p:nvPicPr>
            <p:cNvPr id="24584" name="Picture 7" descr="05-20a.tif"/>
            <p:cNvPicPr>
              <a:picLocks noChangeAspect="1"/>
            </p:cNvPicPr>
            <p:nvPr/>
          </p:nvPicPr>
          <p:blipFill>
            <a:blip r:embed="rId2"/>
            <a:srcRect/>
            <a:stretch>
              <a:fillRect/>
            </a:stretch>
          </p:blipFill>
          <p:spPr bwMode="auto">
            <a:xfrm>
              <a:off x="3276600" y="3429000"/>
              <a:ext cx="487680" cy="914400"/>
            </a:xfrm>
            <a:prstGeom prst="rect">
              <a:avLst/>
            </a:prstGeom>
            <a:noFill/>
            <a:ln w="9525">
              <a:noFill/>
              <a:miter lim="800000"/>
              <a:headEnd/>
              <a:tailEnd/>
            </a:ln>
          </p:spPr>
        </p:pic>
        <p:pic>
          <p:nvPicPr>
            <p:cNvPr id="24585" name="Picture 8" descr="05-20a.tif"/>
            <p:cNvPicPr>
              <a:picLocks noChangeAspect="1"/>
            </p:cNvPicPr>
            <p:nvPr/>
          </p:nvPicPr>
          <p:blipFill>
            <a:blip r:embed="rId2"/>
            <a:srcRect/>
            <a:stretch>
              <a:fillRect/>
            </a:stretch>
          </p:blipFill>
          <p:spPr bwMode="auto">
            <a:xfrm>
              <a:off x="3962400" y="3429000"/>
              <a:ext cx="487680" cy="914400"/>
            </a:xfrm>
            <a:prstGeom prst="rect">
              <a:avLst/>
            </a:prstGeom>
            <a:noFill/>
            <a:ln w="9525">
              <a:noFill/>
              <a:miter lim="800000"/>
              <a:headEnd/>
              <a:tailEnd/>
            </a:ln>
          </p:spPr>
        </p:pic>
        <p:pic>
          <p:nvPicPr>
            <p:cNvPr id="24586" name="Picture 9" descr="05-20a.tif"/>
            <p:cNvPicPr>
              <a:picLocks noChangeAspect="1"/>
            </p:cNvPicPr>
            <p:nvPr/>
          </p:nvPicPr>
          <p:blipFill>
            <a:blip r:embed="rId2"/>
            <a:srcRect/>
            <a:stretch>
              <a:fillRect/>
            </a:stretch>
          </p:blipFill>
          <p:spPr bwMode="auto">
            <a:xfrm>
              <a:off x="4648200" y="3429000"/>
              <a:ext cx="487680" cy="914400"/>
            </a:xfrm>
            <a:prstGeom prst="rect">
              <a:avLst/>
            </a:prstGeom>
            <a:noFill/>
            <a:ln w="9525">
              <a:noFill/>
              <a:miter lim="800000"/>
              <a:headEnd/>
              <a:tailEnd/>
            </a:ln>
          </p:spPr>
        </p:pic>
        <p:pic>
          <p:nvPicPr>
            <p:cNvPr id="24587" name="Picture 10" descr="05-20a.tif"/>
            <p:cNvPicPr>
              <a:picLocks noChangeAspect="1"/>
            </p:cNvPicPr>
            <p:nvPr/>
          </p:nvPicPr>
          <p:blipFill>
            <a:blip r:embed="rId2"/>
            <a:srcRect/>
            <a:stretch>
              <a:fillRect/>
            </a:stretch>
          </p:blipFill>
          <p:spPr bwMode="auto">
            <a:xfrm>
              <a:off x="5410200" y="3429000"/>
              <a:ext cx="487680" cy="914400"/>
            </a:xfrm>
            <a:prstGeom prst="rect">
              <a:avLst/>
            </a:prstGeom>
            <a:noFill/>
            <a:ln w="9525">
              <a:noFill/>
              <a:miter lim="800000"/>
              <a:headEnd/>
              <a:tailEnd/>
            </a:ln>
          </p:spPr>
        </p:pic>
        <p:pic>
          <p:nvPicPr>
            <p:cNvPr id="24588" name="Picture 11" descr="05-20a.tif"/>
            <p:cNvPicPr>
              <a:picLocks noChangeAspect="1"/>
            </p:cNvPicPr>
            <p:nvPr/>
          </p:nvPicPr>
          <p:blipFill>
            <a:blip r:embed="rId2"/>
            <a:srcRect/>
            <a:stretch>
              <a:fillRect/>
            </a:stretch>
          </p:blipFill>
          <p:spPr bwMode="auto">
            <a:xfrm>
              <a:off x="6096000" y="3429000"/>
              <a:ext cx="487680" cy="914400"/>
            </a:xfrm>
            <a:prstGeom prst="rect">
              <a:avLst/>
            </a:prstGeom>
            <a:noFill/>
            <a:ln w="9525">
              <a:noFill/>
              <a:miter lim="800000"/>
              <a:headEnd/>
              <a:tailEnd/>
            </a:ln>
          </p:spPr>
        </p:pic>
        <p:pic>
          <p:nvPicPr>
            <p:cNvPr id="24589" name="Picture 12" descr="05-20a.tif"/>
            <p:cNvPicPr>
              <a:picLocks noChangeAspect="1"/>
            </p:cNvPicPr>
            <p:nvPr/>
          </p:nvPicPr>
          <p:blipFill>
            <a:blip r:embed="rId2"/>
            <a:srcRect/>
            <a:stretch>
              <a:fillRect/>
            </a:stretch>
          </p:blipFill>
          <p:spPr bwMode="auto">
            <a:xfrm>
              <a:off x="6858000" y="3429000"/>
              <a:ext cx="487680" cy="914400"/>
            </a:xfrm>
            <a:prstGeom prst="rect">
              <a:avLst/>
            </a:prstGeom>
            <a:noFill/>
            <a:ln w="9525">
              <a:noFill/>
              <a:miter lim="800000"/>
              <a:headEnd/>
              <a:tailEnd/>
            </a:ln>
          </p:spPr>
        </p:pic>
        <p:pic>
          <p:nvPicPr>
            <p:cNvPr id="24590" name="Picture 13" descr="05-20a.tif"/>
            <p:cNvPicPr>
              <a:picLocks noChangeAspect="1"/>
            </p:cNvPicPr>
            <p:nvPr/>
          </p:nvPicPr>
          <p:blipFill>
            <a:blip r:embed="rId2"/>
            <a:srcRect/>
            <a:stretch>
              <a:fillRect/>
            </a:stretch>
          </p:blipFill>
          <p:spPr bwMode="auto">
            <a:xfrm>
              <a:off x="7543800" y="3429000"/>
              <a:ext cx="487680" cy="914400"/>
            </a:xfrm>
            <a:prstGeom prst="rect">
              <a:avLst/>
            </a:prstGeom>
            <a:noFill/>
            <a:ln w="9525">
              <a:noFill/>
              <a:miter lim="800000"/>
              <a:headEnd/>
              <a:tailEnd/>
            </a:ln>
          </p:spPr>
        </p:pic>
        <p:sp>
          <p:nvSpPr>
            <p:cNvPr id="24591" name="TextBox 14"/>
            <p:cNvSpPr txBox="1">
              <a:spLocks noChangeArrowheads="1"/>
            </p:cNvSpPr>
            <p:nvPr/>
          </p:nvSpPr>
          <p:spPr bwMode="auto">
            <a:xfrm>
              <a:off x="346550" y="836785"/>
              <a:ext cx="3050649" cy="453475"/>
            </a:xfrm>
            <a:prstGeom prst="rect">
              <a:avLst/>
            </a:prstGeom>
            <a:noFill/>
            <a:ln w="9525">
              <a:noFill/>
              <a:miter lim="800000"/>
              <a:headEnd/>
              <a:tailEnd/>
            </a:ln>
          </p:spPr>
          <p:txBody>
            <a:bodyPr wrap="none">
              <a:spAutoFit/>
            </a:bodyPr>
            <a:lstStyle/>
            <a:p>
              <a:r>
                <a:rPr lang="en-US" sz="1400"/>
                <a:t>Botnet Controller (Attacker)</a:t>
              </a:r>
            </a:p>
          </p:txBody>
        </p:sp>
        <p:sp>
          <p:nvSpPr>
            <p:cNvPr id="24592" name="TextBox 15"/>
            <p:cNvSpPr txBox="1">
              <a:spLocks noChangeArrowheads="1"/>
            </p:cNvSpPr>
            <p:nvPr/>
          </p:nvSpPr>
          <p:spPr bwMode="auto">
            <a:xfrm>
              <a:off x="5300461" y="5883366"/>
              <a:ext cx="868859" cy="453475"/>
            </a:xfrm>
            <a:prstGeom prst="rect">
              <a:avLst/>
            </a:prstGeom>
            <a:noFill/>
            <a:ln w="9525">
              <a:noFill/>
              <a:miter lim="800000"/>
              <a:headEnd/>
              <a:tailEnd/>
            </a:ln>
          </p:spPr>
          <p:txBody>
            <a:bodyPr wrap="none">
              <a:spAutoFit/>
            </a:bodyPr>
            <a:lstStyle/>
            <a:p>
              <a:r>
                <a:rPr lang="en-US" sz="1400"/>
                <a:t>Victim</a:t>
              </a:r>
            </a:p>
          </p:txBody>
        </p:sp>
        <p:sp>
          <p:nvSpPr>
            <p:cNvPr id="24593" name="TextBox 16"/>
            <p:cNvSpPr txBox="1">
              <a:spLocks noChangeArrowheads="1"/>
            </p:cNvSpPr>
            <p:nvPr/>
          </p:nvSpPr>
          <p:spPr bwMode="auto">
            <a:xfrm>
              <a:off x="346550" y="4349260"/>
              <a:ext cx="974911" cy="453475"/>
            </a:xfrm>
            <a:prstGeom prst="rect">
              <a:avLst/>
            </a:prstGeom>
            <a:noFill/>
            <a:ln w="9525">
              <a:noFill/>
              <a:miter lim="800000"/>
              <a:headEnd/>
              <a:tailEnd/>
            </a:ln>
          </p:spPr>
          <p:txBody>
            <a:bodyPr wrap="none">
              <a:spAutoFit/>
            </a:bodyPr>
            <a:lstStyle/>
            <a:p>
              <a:r>
                <a:rPr lang="en-US" sz="1400"/>
                <a:t>Botnet:</a:t>
              </a:r>
            </a:p>
          </p:txBody>
        </p:sp>
        <p:sp>
          <p:nvSpPr>
            <p:cNvPr id="18" name="Cloud 17"/>
            <p:cNvSpPr/>
            <p:nvPr/>
          </p:nvSpPr>
          <p:spPr>
            <a:xfrm>
              <a:off x="1904342" y="2521876"/>
              <a:ext cx="5258520" cy="839474"/>
            </a:xfrm>
            <a:prstGeom prst="cloud">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tx1"/>
                  </a:solidFill>
                </a:rPr>
                <a:t>Attack Commands</a:t>
              </a:r>
            </a:p>
          </p:txBody>
        </p:sp>
        <p:sp>
          <p:nvSpPr>
            <p:cNvPr id="19" name="Down Arrow 18"/>
            <p:cNvSpPr/>
            <p:nvPr/>
          </p:nvSpPr>
          <p:spPr>
            <a:xfrm>
              <a:off x="4190315" y="2057550"/>
              <a:ext cx="457715" cy="531976"/>
            </a:xfrm>
            <a:prstGeom prst="downArrow">
              <a:avLst/>
            </a:prstGeom>
            <a:solidFill>
              <a:schemeClr val="tx1">
                <a:lumMod val="85000"/>
                <a:lumOff val="15000"/>
              </a:schemeClr>
            </a:solid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400">
                <a:solidFill>
                  <a:schemeClr val="tx1"/>
                </a:solidFill>
              </a:endParaRPr>
            </a:p>
          </p:txBody>
        </p:sp>
        <p:cxnSp>
          <p:nvCxnSpPr>
            <p:cNvPr id="20" name="Straight Arrow Connector 19"/>
            <p:cNvCxnSpPr/>
            <p:nvPr/>
          </p:nvCxnSpPr>
          <p:spPr>
            <a:xfrm rot="10800000" flipV="1">
              <a:off x="1355603" y="3124576"/>
              <a:ext cx="931034" cy="31365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0800000" flipV="1">
              <a:off x="2073383" y="3201450"/>
              <a:ext cx="442111" cy="236776"/>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a:off x="2761200" y="3228814"/>
              <a:ext cx="236776" cy="182046"/>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a:off x="3463376" y="3244418"/>
              <a:ext cx="236776" cy="150838"/>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a:off x="4126541" y="3296431"/>
              <a:ext cx="236776" cy="46812"/>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6200000" flipH="1">
              <a:off x="4750698" y="3252221"/>
              <a:ext cx="236776" cy="135234"/>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5334602" y="3124576"/>
              <a:ext cx="319881" cy="31365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5943155" y="3124576"/>
              <a:ext cx="426507" cy="31365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6400870" y="3047700"/>
              <a:ext cx="686572" cy="390526"/>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6780565" y="2897026"/>
              <a:ext cx="1022057" cy="541200"/>
            </a:xfrm>
            <a:prstGeom prst="straightConnector1">
              <a:avLst/>
            </a:prstGeom>
            <a:ln>
              <a:solidFill>
                <a:schemeClr val="tx1">
                  <a:lumMod val="85000"/>
                  <a:lumOff val="1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rot="16200000" flipH="1">
              <a:off x="2011161" y="3686718"/>
              <a:ext cx="1143900" cy="24550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rot="16200000" flipH="1">
              <a:off x="2445471" y="3970188"/>
              <a:ext cx="1143900" cy="188807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rot="16200000" flipH="1">
              <a:off x="2879781" y="4251059"/>
              <a:ext cx="1143900" cy="13263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6200000" flipH="1">
              <a:off x="3315390" y="4533230"/>
              <a:ext cx="1143900" cy="76199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rot="16200000" flipH="1">
              <a:off x="3720846" y="4842953"/>
              <a:ext cx="1180800" cy="17944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rot="5400000">
              <a:off x="4143698" y="4693170"/>
              <a:ext cx="1143900" cy="44211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rot="5400000">
              <a:off x="4541597" y="4373290"/>
              <a:ext cx="1143900" cy="108187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a:off x="4974607" y="4091119"/>
              <a:ext cx="1143900" cy="164621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5400000">
              <a:off x="5410216" y="3808948"/>
              <a:ext cx="1143900" cy="221055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rot="5400000">
              <a:off x="5844525" y="3528077"/>
              <a:ext cx="1143900" cy="277229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2970610" y="4572900"/>
              <a:ext cx="2972545" cy="531976"/>
            </a:xfrm>
            <a:prstGeom prst="roundRect">
              <a:avLst/>
            </a:prstGeom>
            <a:solidFill>
              <a:srgbClr val="262626">
                <a:alpha val="62000"/>
              </a:srgb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400" dirty="0">
                  <a:solidFill>
                    <a:schemeClr val="bg1"/>
                  </a:solidFill>
                </a:rPr>
                <a:t>Attack Actions</a:t>
              </a:r>
            </a:p>
          </p:txBody>
        </p:sp>
        <p:pic>
          <p:nvPicPr>
            <p:cNvPr id="24617" name="Picture 40" descr="5-20c.tif"/>
            <p:cNvPicPr>
              <a:picLocks noChangeAspect="1"/>
            </p:cNvPicPr>
            <p:nvPr/>
          </p:nvPicPr>
          <p:blipFill>
            <a:blip r:embed="rId3"/>
            <a:srcRect/>
            <a:stretch>
              <a:fillRect/>
            </a:stretch>
          </p:blipFill>
          <p:spPr bwMode="auto">
            <a:xfrm>
              <a:off x="4087241" y="5522976"/>
              <a:ext cx="716534" cy="1030224"/>
            </a:xfrm>
            <a:prstGeom prst="rect">
              <a:avLst/>
            </a:prstGeom>
            <a:noFill/>
            <a:ln w="9525">
              <a:noFill/>
              <a:miter lim="800000"/>
              <a:headEnd/>
              <a:tailEnd/>
            </a:ln>
          </p:spPr>
        </p:pic>
        <p:pic>
          <p:nvPicPr>
            <p:cNvPr id="24618" name="Picture 41" descr="5-20b.tif"/>
            <p:cNvPicPr>
              <a:picLocks noChangeAspect="1"/>
            </p:cNvPicPr>
            <p:nvPr/>
          </p:nvPicPr>
          <p:blipFill>
            <a:blip r:embed="rId4"/>
            <a:srcRect/>
            <a:stretch>
              <a:fillRect/>
            </a:stretch>
          </p:blipFill>
          <p:spPr bwMode="auto">
            <a:xfrm>
              <a:off x="4177145" y="304800"/>
              <a:ext cx="768096" cy="1755648"/>
            </a:xfrm>
            <a:prstGeom prst="rect">
              <a:avLst/>
            </a:prstGeom>
            <a:noFill/>
            <a:ln w="9525">
              <a:noFill/>
              <a:miter lim="800000"/>
              <a:headEnd/>
              <a:tailEnd/>
            </a:ln>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Botnet Trends</a:t>
            </a:r>
          </a:p>
        </p:txBody>
      </p:sp>
      <p:sp>
        <p:nvSpPr>
          <p:cNvPr id="25603" name="Rectangle 3"/>
          <p:cNvSpPr>
            <a:spLocks noGrp="1" noChangeArrowheads="1"/>
          </p:cNvSpPr>
          <p:nvPr>
            <p:ph type="body" idx="1"/>
          </p:nvPr>
        </p:nvSpPr>
        <p:spPr/>
        <p:txBody>
          <a:bodyPr/>
          <a:lstStyle/>
          <a:p>
            <a:pPr eaLnBrk="1" hangingPunct="1">
              <a:lnSpc>
                <a:spcPct val="90000"/>
              </a:lnSpc>
            </a:pPr>
            <a:r>
              <a:rPr lang="en-AU" smtClean="0">
                <a:ea typeface="ＭＳ Ｐゴシック" pitchFamily="34" charset="-128"/>
              </a:rPr>
              <a:t>Criminals are selling/buying botnets for personal use</a:t>
            </a:r>
          </a:p>
          <a:p>
            <a:pPr lvl="1" eaLnBrk="1" hangingPunct="1">
              <a:lnSpc>
                <a:spcPct val="90000"/>
              </a:lnSpc>
            </a:pPr>
            <a:r>
              <a:rPr lang="en-AU" smtClean="0">
                <a:ea typeface="ＭＳ Ｐゴシック" pitchFamily="34" charset="-128"/>
              </a:rPr>
              <a:t>Sending spam/phishing email</a:t>
            </a:r>
          </a:p>
          <a:p>
            <a:pPr lvl="1" eaLnBrk="1" hangingPunct="1">
              <a:lnSpc>
                <a:spcPct val="90000"/>
              </a:lnSpc>
            </a:pPr>
            <a:r>
              <a:rPr lang="en-AU" smtClean="0">
                <a:ea typeface="ＭＳ Ｐゴシック" pitchFamily="34" charset="-128"/>
              </a:rPr>
              <a:t>Launching Denial of Service attacks</a:t>
            </a:r>
          </a:p>
          <a:p>
            <a:pPr lvl="1" eaLnBrk="1" hangingPunct="1">
              <a:lnSpc>
                <a:spcPct val="90000"/>
              </a:lnSpc>
            </a:pPr>
            <a:r>
              <a:rPr lang="en-AU" smtClean="0">
                <a:ea typeface="ＭＳ Ｐゴシック" pitchFamily="34" charset="-128"/>
              </a:rPr>
              <a:t>Breaking crypto</a:t>
            </a:r>
          </a:p>
          <a:p>
            <a:pPr lvl="1" eaLnBrk="1" hangingPunct="1">
              <a:lnSpc>
                <a:spcPct val="90000"/>
              </a:lnSpc>
            </a:pPr>
            <a:r>
              <a:rPr lang="en-AU" smtClean="0">
                <a:ea typeface="ＭＳ Ｐゴシック" pitchFamily="34" charset="-128"/>
              </a:rPr>
              <a:t>Launching additional malware</a:t>
            </a:r>
          </a:p>
          <a:p>
            <a:pPr eaLnBrk="1" hangingPunct="1">
              <a:lnSpc>
                <a:spcPct val="90000"/>
              </a:lnSpc>
            </a:pPr>
            <a:r>
              <a:rPr lang="en-AU" smtClean="0">
                <a:ea typeface="ＭＳ Ｐゴシック" pitchFamily="34" charset="-128"/>
              </a:rPr>
              <a:t>Investigations suggest  that approximately 80% of spam originates from compromised home computers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AU" dirty="0" smtClean="0">
                <a:latin typeface="Arial Narrow" pitchFamily="34" charset="0"/>
                <a:ea typeface="ＭＳ Ｐゴシック" pitchFamily="34" charset="-128"/>
              </a:rPr>
              <a:t>Logic Bombs</a:t>
            </a:r>
          </a:p>
        </p:txBody>
      </p:sp>
      <p:sp>
        <p:nvSpPr>
          <p:cNvPr id="9219" name="Rectangle 3"/>
          <p:cNvSpPr>
            <a:spLocks noGrp="1" noChangeArrowheads="1"/>
          </p:cNvSpPr>
          <p:nvPr>
            <p:ph type="body" idx="1"/>
          </p:nvPr>
        </p:nvSpPr>
        <p:spPr/>
        <p:txBody>
          <a:bodyPr/>
          <a:lstStyle/>
          <a:p>
            <a:pPr eaLnBrk="1" hangingPunct="1">
              <a:lnSpc>
                <a:spcPct val="90000"/>
              </a:lnSpc>
            </a:pPr>
            <a:r>
              <a:rPr lang="en-AU" dirty="0" smtClean="0">
                <a:ea typeface="ＭＳ Ｐゴシック" pitchFamily="34" charset="-128"/>
              </a:rPr>
              <a:t>A logic bomb (usually) performs a malicious action as a result of a certain logic condition</a:t>
            </a:r>
          </a:p>
          <a:p>
            <a:pPr eaLnBrk="1" hangingPunct="1">
              <a:lnSpc>
                <a:spcPct val="90000"/>
              </a:lnSpc>
            </a:pPr>
            <a:r>
              <a:rPr lang="en-AU" dirty="0" smtClean="0">
                <a:ea typeface="ＭＳ Ｐゴシック" pitchFamily="34" charset="-128"/>
              </a:rPr>
              <a:t>A programmer puts code into software for the payroll system that makes the program crash should it ever process two consecutive payrolls without paying him </a:t>
            </a:r>
            <a:r>
              <a:rPr lang="en-AU" dirty="0" smtClean="0">
                <a:ea typeface="ＭＳ Ｐゴシック" pitchFamily="34" charset="-128"/>
                <a:sym typeface="Wingdings" pitchFamily="2" charset="2"/>
              </a:rPr>
              <a:t></a:t>
            </a:r>
          </a:p>
          <a:p>
            <a:pPr eaLnBrk="1" hangingPunct="1">
              <a:lnSpc>
                <a:spcPct val="90000"/>
              </a:lnSpc>
            </a:pPr>
            <a:r>
              <a:rPr lang="en-AU" dirty="0" smtClean="0">
                <a:ea typeface="ＭＳ Ｐゴシック" pitchFamily="34" charset="-128"/>
              </a:rPr>
              <a:t>Some </a:t>
            </a:r>
            <a:r>
              <a:rPr lang="en-AU" dirty="0" smtClean="0">
                <a:ea typeface="ＭＳ Ｐゴシック" pitchFamily="34" charset="-128"/>
              </a:rPr>
              <a:t>trial programs </a:t>
            </a:r>
            <a:r>
              <a:rPr lang="en-AU" dirty="0" smtClean="0">
                <a:ea typeface="ＭＳ Ｐゴシック" pitchFamily="34" charset="-128"/>
              </a:rPr>
              <a:t>work for a certain period of time and then disable themselves</a:t>
            </a:r>
          </a:p>
        </p:txBody>
      </p:sp>
    </p:spTree>
    <p:extLst>
      <p:ext uri="{BB962C8B-B14F-4D97-AF65-F5344CB8AC3E}">
        <p14:creationId xmlns:p14="http://schemas.microsoft.com/office/powerpoint/2010/main" val="36972819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Spyware</a:t>
            </a:r>
          </a:p>
        </p:txBody>
      </p:sp>
      <p:grpSp>
        <p:nvGrpSpPr>
          <p:cNvPr id="26627" name="Group 4"/>
          <p:cNvGrpSpPr>
            <a:grpSpLocks/>
          </p:cNvGrpSpPr>
          <p:nvPr/>
        </p:nvGrpSpPr>
        <p:grpSpPr bwMode="auto">
          <a:xfrm>
            <a:off x="468313" y="2060575"/>
            <a:ext cx="8064500" cy="4197350"/>
            <a:chOff x="457200" y="248398"/>
            <a:chExt cx="8515931" cy="5747018"/>
          </a:xfrm>
        </p:grpSpPr>
        <p:pic>
          <p:nvPicPr>
            <p:cNvPr id="6" name="Picture 5" descr="04-11a.tif"/>
            <p:cNvPicPr>
              <a:picLocks noChangeAspect="1"/>
            </p:cNvPicPr>
            <p:nvPr/>
          </p:nvPicPr>
          <p:blipFill>
            <a:blip r:embed="rId2"/>
            <a:stretch>
              <a:fillRect/>
            </a:stretch>
          </p:blipFill>
          <p:spPr>
            <a:xfrm>
              <a:off x="457200" y="248398"/>
              <a:ext cx="2231240" cy="1673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8" name="Straight Arrow Connector 7"/>
            <p:cNvCxnSpPr/>
            <p:nvPr/>
          </p:nvCxnSpPr>
          <p:spPr>
            <a:xfrm>
              <a:off x="2889604" y="1333029"/>
              <a:ext cx="2744209" cy="40646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631" name="TextBox 8"/>
            <p:cNvSpPr txBox="1">
              <a:spLocks noChangeArrowheads="1"/>
            </p:cNvSpPr>
            <p:nvPr/>
          </p:nvSpPr>
          <p:spPr bwMode="auto">
            <a:xfrm>
              <a:off x="2890092" y="248398"/>
              <a:ext cx="2427870" cy="884982"/>
            </a:xfrm>
            <a:prstGeom prst="rect">
              <a:avLst/>
            </a:prstGeom>
            <a:noFill/>
            <a:ln w="9525">
              <a:noFill/>
              <a:miter lim="800000"/>
              <a:headEnd/>
              <a:tailEnd/>
            </a:ln>
          </p:spPr>
          <p:txBody>
            <a:bodyPr>
              <a:spAutoFit/>
            </a:bodyPr>
            <a:lstStyle/>
            <a:p>
              <a:pPr marL="342900" indent="-342900" algn="ctr"/>
              <a:r>
                <a:rPr lang="en-US"/>
                <a:t>1. Spyware infects </a:t>
              </a:r>
            </a:p>
            <a:p>
              <a:pPr marL="342900" indent="-342900" algn="ctr"/>
              <a:r>
                <a:rPr lang="en-US"/>
                <a:t>    a computer</a:t>
              </a:r>
            </a:p>
          </p:txBody>
        </p:sp>
        <p:sp>
          <p:nvSpPr>
            <p:cNvPr id="26632" name="TextBox 11"/>
            <p:cNvSpPr txBox="1">
              <a:spLocks noChangeArrowheads="1"/>
            </p:cNvSpPr>
            <p:nvPr/>
          </p:nvSpPr>
          <p:spPr bwMode="auto">
            <a:xfrm>
              <a:off x="2666999" y="2429470"/>
              <a:ext cx="3011334" cy="872635"/>
            </a:xfrm>
            <a:prstGeom prst="rect">
              <a:avLst/>
            </a:prstGeom>
            <a:noFill/>
            <a:ln w="9525">
              <a:noFill/>
              <a:miter lim="800000"/>
              <a:headEnd/>
              <a:tailEnd/>
            </a:ln>
          </p:spPr>
          <p:txBody>
            <a:bodyPr wrap="none">
              <a:spAutoFit/>
            </a:bodyPr>
            <a:lstStyle/>
            <a:p>
              <a:r>
                <a:rPr lang="en-US" sz="1600"/>
                <a:t>2. Spyware process collects</a:t>
              </a:r>
            </a:p>
            <a:p>
              <a:r>
                <a:rPr lang="en-US" sz="1600"/>
                <a:t>    keystrokes, passwords, </a:t>
              </a:r>
            </a:p>
            <a:p>
              <a:r>
                <a:rPr lang="en-US" sz="1600"/>
                <a:t>    and screen captures.</a:t>
              </a:r>
            </a:p>
          </p:txBody>
        </p:sp>
        <p:cxnSp>
          <p:nvCxnSpPr>
            <p:cNvPr id="13" name="Straight Arrow Connector 12"/>
            <p:cNvCxnSpPr/>
            <p:nvPr/>
          </p:nvCxnSpPr>
          <p:spPr>
            <a:xfrm flipH="1">
              <a:off x="3117590" y="3008879"/>
              <a:ext cx="3801994" cy="1182442"/>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634" name="TextBox 13"/>
            <p:cNvSpPr txBox="1">
              <a:spLocks noChangeArrowheads="1"/>
            </p:cNvSpPr>
            <p:nvPr/>
          </p:nvSpPr>
          <p:spPr bwMode="auto">
            <a:xfrm>
              <a:off x="6083688" y="4586631"/>
              <a:ext cx="2875035" cy="1381310"/>
            </a:xfrm>
            <a:prstGeom prst="rect">
              <a:avLst/>
            </a:prstGeom>
            <a:noFill/>
            <a:ln w="9525">
              <a:noFill/>
              <a:miter lim="800000"/>
              <a:headEnd/>
              <a:tailEnd/>
            </a:ln>
          </p:spPr>
          <p:txBody>
            <a:bodyPr wrap="none">
              <a:spAutoFit/>
            </a:bodyPr>
            <a:lstStyle/>
            <a:p>
              <a:r>
                <a:rPr lang="en-US" sz="1600"/>
                <a:t>3. Spyware process</a:t>
              </a:r>
            </a:p>
            <a:p>
              <a:r>
                <a:rPr lang="en-US" sz="1600"/>
                <a:t>     periodically sends</a:t>
              </a:r>
            </a:p>
            <a:p>
              <a:r>
                <a:rPr lang="en-US" sz="1600"/>
                <a:t>     collected data to</a:t>
              </a:r>
            </a:p>
            <a:p>
              <a:r>
                <a:rPr lang="en-US" sz="1600"/>
                <a:t>     spyware data collection</a:t>
              </a:r>
            </a:p>
            <a:p>
              <a:r>
                <a:rPr lang="en-US" sz="1600"/>
                <a:t>     agent.</a:t>
              </a:r>
            </a:p>
          </p:txBody>
        </p:sp>
        <p:pic>
          <p:nvPicPr>
            <p:cNvPr id="15" name="Picture 14" descr="4-11c.tif"/>
            <p:cNvPicPr>
              <a:picLocks noChangeAspect="1"/>
            </p:cNvPicPr>
            <p:nvPr/>
          </p:nvPicPr>
          <p:blipFill>
            <a:blip r:embed="rId3"/>
            <a:stretch>
              <a:fillRect/>
            </a:stretch>
          </p:blipFill>
          <p:spPr>
            <a:xfrm>
              <a:off x="5980820" y="663558"/>
              <a:ext cx="2992311" cy="2030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descr="04-11b.wmf"/>
            <p:cNvPicPr>
              <a:picLocks noChangeAspect="1"/>
            </p:cNvPicPr>
            <p:nvPr/>
          </p:nvPicPr>
          <p:blipFill>
            <a:blip r:embed="rId4"/>
            <a:stretch>
              <a:fillRect/>
            </a:stretch>
          </p:blipFill>
          <p:spPr>
            <a:xfrm>
              <a:off x="837734" y="4039169"/>
              <a:ext cx="2004932" cy="1956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cxnSp>
        <p:nvCxnSpPr>
          <p:cNvPr id="20" name="Straight Arrow Connector 19"/>
          <p:cNvCxnSpPr/>
          <p:nvPr/>
        </p:nvCxnSpPr>
        <p:spPr>
          <a:xfrm>
            <a:off x="3059113" y="5805488"/>
            <a:ext cx="2665412"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AU" sz="3800" smtClean="0">
                <a:latin typeface="Arial Narrow" pitchFamily="34" charset="0"/>
                <a:ea typeface="ＭＳ Ｐゴシック" pitchFamily="34" charset="-128"/>
              </a:rPr>
              <a:t>What malware looks like to an IT professional?</a:t>
            </a:r>
          </a:p>
        </p:txBody>
      </p:sp>
      <p:pic>
        <p:nvPicPr>
          <p:cNvPr id="4099" name="Picture 2" descr="mydoom.jpg"/>
          <p:cNvPicPr>
            <a:picLocks noChangeAspect="1" noChangeArrowheads="1"/>
          </p:cNvPicPr>
          <p:nvPr/>
        </p:nvPicPr>
        <p:blipFill>
          <a:blip r:embed="rId2"/>
          <a:srcRect/>
          <a:stretch>
            <a:fillRect/>
          </a:stretch>
        </p:blipFill>
        <p:spPr bwMode="auto">
          <a:xfrm>
            <a:off x="251520" y="2401888"/>
            <a:ext cx="2971800" cy="2971800"/>
          </a:xfrm>
          <a:prstGeom prst="rect">
            <a:avLst/>
          </a:prstGeom>
          <a:noFill/>
          <a:ln w="9525">
            <a:noFill/>
            <a:miter lim="800000"/>
            <a:headEnd/>
            <a:tailEnd/>
          </a:ln>
        </p:spPr>
      </p:pic>
      <p:sp>
        <p:nvSpPr>
          <p:cNvPr id="4100" name="TextBox 4"/>
          <p:cNvSpPr txBox="1">
            <a:spLocks noChangeArrowheads="1"/>
          </p:cNvSpPr>
          <p:nvPr/>
        </p:nvSpPr>
        <p:spPr bwMode="auto">
          <a:xfrm>
            <a:off x="1183382" y="1906587"/>
            <a:ext cx="1108075" cy="369887"/>
          </a:xfrm>
          <a:prstGeom prst="rect">
            <a:avLst/>
          </a:prstGeom>
          <a:noFill/>
          <a:ln w="9525">
            <a:noFill/>
            <a:miter lim="800000"/>
            <a:headEnd/>
            <a:tailEnd/>
          </a:ln>
        </p:spPr>
        <p:txBody>
          <a:bodyPr wrap="none">
            <a:spAutoFit/>
          </a:bodyPr>
          <a:lstStyle/>
          <a:p>
            <a:r>
              <a:rPr lang="en-AU" dirty="0" err="1"/>
              <a:t>MyDoom</a:t>
            </a:r>
            <a:endParaRPr lang="en-AU" dirty="0"/>
          </a:p>
        </p:txBody>
      </p:sp>
      <p:pic>
        <p:nvPicPr>
          <p:cNvPr id="4101" name="Picture 4" descr="ircbot.jpg"/>
          <p:cNvPicPr>
            <a:picLocks noChangeAspect="1" noChangeArrowheads="1"/>
          </p:cNvPicPr>
          <p:nvPr/>
        </p:nvPicPr>
        <p:blipFill>
          <a:blip r:embed="rId3"/>
          <a:srcRect/>
          <a:stretch>
            <a:fillRect/>
          </a:stretch>
        </p:blipFill>
        <p:spPr bwMode="auto">
          <a:xfrm>
            <a:off x="5966272" y="2401888"/>
            <a:ext cx="2971800" cy="2971800"/>
          </a:xfrm>
          <a:prstGeom prst="rect">
            <a:avLst/>
          </a:prstGeom>
          <a:noFill/>
          <a:ln w="9525">
            <a:noFill/>
            <a:miter lim="800000"/>
            <a:headEnd/>
            <a:tailEnd/>
          </a:ln>
        </p:spPr>
      </p:pic>
      <p:sp>
        <p:nvSpPr>
          <p:cNvPr id="4102" name="TextBox 6"/>
          <p:cNvSpPr txBox="1">
            <a:spLocks noChangeArrowheads="1"/>
          </p:cNvSpPr>
          <p:nvPr/>
        </p:nvSpPr>
        <p:spPr bwMode="auto">
          <a:xfrm>
            <a:off x="6987828" y="1906588"/>
            <a:ext cx="928688" cy="369887"/>
          </a:xfrm>
          <a:prstGeom prst="rect">
            <a:avLst/>
          </a:prstGeom>
          <a:noFill/>
          <a:ln w="9525">
            <a:noFill/>
            <a:miter lim="800000"/>
            <a:headEnd/>
            <a:tailEnd/>
          </a:ln>
        </p:spPr>
        <p:txBody>
          <a:bodyPr wrap="none">
            <a:spAutoFit/>
          </a:bodyPr>
          <a:lstStyle/>
          <a:p>
            <a:r>
              <a:rPr lang="en-AU" dirty="0" err="1"/>
              <a:t>IRCBot</a:t>
            </a:r>
            <a:endParaRPr lang="en-AU"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401416"/>
            <a:ext cx="2964972"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6"/>
          <p:cNvSpPr txBox="1">
            <a:spLocks noChangeArrowheads="1"/>
          </p:cNvSpPr>
          <p:nvPr/>
        </p:nvSpPr>
        <p:spPr bwMode="auto">
          <a:xfrm>
            <a:off x="3663122" y="1928688"/>
            <a:ext cx="1992918" cy="369332"/>
          </a:xfrm>
          <a:prstGeom prst="rect">
            <a:avLst/>
          </a:prstGeom>
          <a:noFill/>
          <a:ln w="9525">
            <a:noFill/>
            <a:miter lim="800000"/>
            <a:headEnd/>
            <a:tailEnd/>
          </a:ln>
        </p:spPr>
        <p:txBody>
          <a:bodyPr wrap="none">
            <a:spAutoFit/>
          </a:bodyPr>
          <a:lstStyle/>
          <a:p>
            <a:r>
              <a:rPr lang="en-US" dirty="0" err="1" smtClean="0"/>
              <a:t>MSNthreat</a:t>
            </a:r>
            <a:r>
              <a:rPr lang="en-US" dirty="0" smtClean="0"/>
              <a:t> Trojan</a:t>
            </a:r>
            <a:endParaRPr lang="en-AU" dirty="0"/>
          </a:p>
        </p:txBody>
      </p:sp>
      <p:sp>
        <p:nvSpPr>
          <p:cNvPr id="3" name="Rectangle 2"/>
          <p:cNvSpPr/>
          <p:nvPr/>
        </p:nvSpPr>
        <p:spPr>
          <a:xfrm>
            <a:off x="210659" y="5859269"/>
            <a:ext cx="8897845" cy="954107"/>
          </a:xfrm>
          <a:prstGeom prst="rect">
            <a:avLst/>
          </a:prstGeom>
        </p:spPr>
        <p:txBody>
          <a:bodyPr wrap="square">
            <a:spAutoFit/>
          </a:bodyPr>
          <a:lstStyle/>
          <a:p>
            <a:r>
              <a:rPr lang="en-US" sz="1400" b="1" i="1" dirty="0" smtClean="0"/>
              <a:t>“</a:t>
            </a:r>
            <a:r>
              <a:rPr lang="en-US" sz="1400" b="1" i="1" dirty="0" err="1" smtClean="0"/>
              <a:t>Malwarez</a:t>
            </a:r>
            <a:r>
              <a:rPr lang="en-US" sz="1400" i="1" dirty="0" smtClean="0"/>
              <a:t> </a:t>
            </a:r>
            <a:r>
              <a:rPr lang="en-US" sz="1400" i="1" dirty="0"/>
              <a:t>is a series of visualization of worms, viruses, </a:t>
            </a:r>
            <a:r>
              <a:rPr lang="en-US" sz="1400" i="1" dirty="0" err="1"/>
              <a:t>trojans</a:t>
            </a:r>
            <a:r>
              <a:rPr lang="en-US" sz="1400" i="1" dirty="0"/>
              <a:t> and spyware code. For each piece of disassembled code, API calls, memory addresses and subroutines are tracked and analyzed. Their frequency, density and grouping are mapped to the inputs of an algorithm that grows a virtual 3D entity. The patterns and rhythms found in the data, influence the configuration of the artificial organism</a:t>
            </a:r>
            <a:r>
              <a:rPr lang="en-US" sz="1400" i="1" dirty="0" smtClean="0"/>
              <a:t>.”</a:t>
            </a:r>
            <a:r>
              <a:rPr lang="en-US" sz="1400" dirty="0" smtClean="0"/>
              <a:t>          </a:t>
            </a:r>
            <a:r>
              <a:rPr lang="en-AU" sz="1400" dirty="0" smtClean="0">
                <a:hlinkClick r:id="rId5"/>
              </a:rPr>
              <a:t>http</a:t>
            </a:r>
            <a:r>
              <a:rPr lang="en-AU" sz="1400" dirty="0">
                <a:hlinkClick r:id="rId5"/>
              </a:rPr>
              <a:t>://</a:t>
            </a:r>
            <a:r>
              <a:rPr lang="en-AU" sz="1400" dirty="0" smtClean="0">
                <a:hlinkClick r:id="rId5"/>
              </a:rPr>
              <a:t>sq.ro/malwarez.htm</a:t>
            </a:r>
            <a:endParaRPr lang="en-AU"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latin typeface="Arial Narrow" pitchFamily="34" charset="0"/>
                <a:ea typeface="ＭＳ Ｐゴシック" pitchFamily="34" charset="-128"/>
              </a:rPr>
              <a:t>Adware</a:t>
            </a:r>
          </a:p>
        </p:txBody>
      </p:sp>
      <p:grpSp>
        <p:nvGrpSpPr>
          <p:cNvPr id="27651" name="Group 3"/>
          <p:cNvGrpSpPr>
            <a:grpSpLocks/>
          </p:cNvGrpSpPr>
          <p:nvPr/>
        </p:nvGrpSpPr>
        <p:grpSpPr bwMode="auto">
          <a:xfrm>
            <a:off x="468313" y="1836738"/>
            <a:ext cx="7900987" cy="4851400"/>
            <a:chOff x="284952" y="793015"/>
            <a:chExt cx="8994065" cy="5666875"/>
          </a:xfrm>
        </p:grpSpPr>
        <p:pic>
          <p:nvPicPr>
            <p:cNvPr id="5" name="Picture 4" descr="04-10d.tif"/>
            <p:cNvPicPr>
              <a:picLocks noChangeAspect="1"/>
            </p:cNvPicPr>
            <p:nvPr/>
          </p:nvPicPr>
          <p:blipFill>
            <a:blip r:embed="rId2"/>
            <a:stretch>
              <a:fillRect/>
            </a:stretch>
          </p:blipFill>
          <p:spPr>
            <a:xfrm>
              <a:off x="6817712" y="898712"/>
              <a:ext cx="1828811" cy="17542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descr="04-10c.tif"/>
            <p:cNvPicPr>
              <a:picLocks noChangeAspect="1"/>
            </p:cNvPicPr>
            <p:nvPr/>
          </p:nvPicPr>
          <p:blipFill>
            <a:blip r:embed="rId3"/>
            <a:stretch>
              <a:fillRect/>
            </a:stretch>
          </p:blipFill>
          <p:spPr>
            <a:xfrm>
              <a:off x="695169" y="1139777"/>
              <a:ext cx="1695084" cy="12702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7654" name="Picture 6" descr="04-10b.wmf"/>
            <p:cNvPicPr>
              <a:picLocks noChangeAspect="1"/>
            </p:cNvPicPr>
            <p:nvPr/>
          </p:nvPicPr>
          <p:blipFill>
            <a:blip r:embed="rId4"/>
            <a:srcRect/>
            <a:stretch>
              <a:fillRect/>
            </a:stretch>
          </p:blipFill>
          <p:spPr bwMode="auto">
            <a:xfrm>
              <a:off x="4055524" y="3999194"/>
              <a:ext cx="2076049" cy="1481328"/>
            </a:xfrm>
            <a:prstGeom prst="rect">
              <a:avLst/>
            </a:prstGeom>
            <a:noFill/>
            <a:ln w="9525">
              <a:noFill/>
              <a:miter lim="800000"/>
              <a:headEnd/>
              <a:tailEnd/>
            </a:ln>
          </p:spPr>
        </p:pic>
        <p:pic>
          <p:nvPicPr>
            <p:cNvPr id="27655" name="Picture 7" descr="04-10a.wmf"/>
            <p:cNvPicPr>
              <a:picLocks noChangeAspect="1"/>
            </p:cNvPicPr>
            <p:nvPr/>
          </p:nvPicPr>
          <p:blipFill>
            <a:blip r:embed="rId5"/>
            <a:srcRect/>
            <a:stretch>
              <a:fillRect/>
            </a:stretch>
          </p:blipFill>
          <p:spPr bwMode="auto">
            <a:xfrm>
              <a:off x="284952" y="4756143"/>
              <a:ext cx="1996228" cy="1651183"/>
            </a:xfrm>
            <a:prstGeom prst="rect">
              <a:avLst/>
            </a:prstGeom>
            <a:noFill/>
            <a:ln w="9525">
              <a:noFill/>
              <a:miter lim="800000"/>
              <a:headEnd/>
              <a:tailEnd/>
            </a:ln>
          </p:spPr>
        </p:pic>
        <p:pic>
          <p:nvPicPr>
            <p:cNvPr id="27656" name="Picture 11" descr="C:\Documents and Settings\goodrich\Local Settings\Temporary Internet Files\Content.IE5\CMP8HFYX\MCj04366820000[1].wmf"/>
            <p:cNvPicPr>
              <a:picLocks noChangeAspect="1" noChangeArrowheads="1"/>
            </p:cNvPicPr>
            <p:nvPr/>
          </p:nvPicPr>
          <p:blipFill>
            <a:blip r:embed="rId6"/>
            <a:srcRect/>
            <a:stretch>
              <a:fillRect/>
            </a:stretch>
          </p:blipFill>
          <p:spPr bwMode="auto">
            <a:xfrm>
              <a:off x="967367" y="1066800"/>
              <a:ext cx="572431" cy="722143"/>
            </a:xfrm>
            <a:prstGeom prst="rect">
              <a:avLst/>
            </a:prstGeom>
            <a:noFill/>
            <a:ln w="9525">
              <a:noFill/>
              <a:miter lim="800000"/>
              <a:headEnd/>
              <a:tailEnd/>
            </a:ln>
          </p:spPr>
        </p:pic>
        <p:cxnSp>
          <p:nvCxnSpPr>
            <p:cNvPr id="11" name="Straight Arrow Connector 10"/>
            <p:cNvCxnSpPr/>
            <p:nvPr/>
          </p:nvCxnSpPr>
          <p:spPr>
            <a:xfrm>
              <a:off x="2661322" y="1475414"/>
              <a:ext cx="3511246" cy="29669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58" name="TextBox 11"/>
            <p:cNvSpPr txBox="1">
              <a:spLocks noChangeArrowheads="1"/>
            </p:cNvSpPr>
            <p:nvPr/>
          </p:nvSpPr>
          <p:spPr bwMode="auto">
            <a:xfrm>
              <a:off x="3478192" y="793015"/>
              <a:ext cx="1806866" cy="683018"/>
            </a:xfrm>
            <a:prstGeom prst="rect">
              <a:avLst/>
            </a:prstGeom>
            <a:noFill/>
            <a:ln w="9525">
              <a:noFill/>
              <a:miter lim="800000"/>
              <a:headEnd/>
              <a:tailEnd/>
            </a:ln>
          </p:spPr>
          <p:txBody>
            <a:bodyPr wrap="none">
              <a:spAutoFit/>
            </a:bodyPr>
            <a:lstStyle/>
            <a:p>
              <a:pPr marL="342900" indent="-342900"/>
              <a:r>
                <a:rPr lang="en-US" sz="1600"/>
                <a:t>Adware infects </a:t>
              </a:r>
            </a:p>
            <a:p>
              <a:pPr marL="342900" indent="-342900"/>
              <a:r>
                <a:rPr lang="en-US" sz="1600"/>
                <a:t>     a computer</a:t>
              </a:r>
            </a:p>
          </p:txBody>
        </p:sp>
        <p:sp>
          <p:nvSpPr>
            <p:cNvPr id="27659" name="TextBox 13"/>
            <p:cNvSpPr txBox="1">
              <a:spLocks noChangeArrowheads="1"/>
            </p:cNvSpPr>
            <p:nvPr/>
          </p:nvSpPr>
          <p:spPr bwMode="auto">
            <a:xfrm>
              <a:off x="4137493" y="5597196"/>
              <a:ext cx="1649938" cy="358061"/>
            </a:xfrm>
            <a:prstGeom prst="rect">
              <a:avLst/>
            </a:prstGeom>
            <a:noFill/>
            <a:ln w="9525">
              <a:noFill/>
              <a:miter lim="800000"/>
              <a:headEnd/>
              <a:tailEnd/>
            </a:ln>
          </p:spPr>
          <p:txBody>
            <a:bodyPr wrap="none">
              <a:spAutoFit/>
            </a:bodyPr>
            <a:lstStyle/>
            <a:p>
              <a:r>
                <a:rPr lang="en-US" sz="1600"/>
                <a:t>Adware agent</a:t>
              </a:r>
            </a:p>
          </p:txBody>
        </p:sp>
        <p:sp>
          <p:nvSpPr>
            <p:cNvPr id="27660" name="TextBox 14"/>
            <p:cNvSpPr txBox="1">
              <a:spLocks noChangeArrowheads="1"/>
            </p:cNvSpPr>
            <p:nvPr/>
          </p:nvSpPr>
          <p:spPr bwMode="auto">
            <a:xfrm>
              <a:off x="3818720" y="2590800"/>
              <a:ext cx="2792231" cy="970605"/>
            </a:xfrm>
            <a:prstGeom prst="rect">
              <a:avLst/>
            </a:prstGeom>
            <a:noFill/>
            <a:ln w="9525">
              <a:noFill/>
              <a:miter lim="800000"/>
              <a:headEnd/>
              <a:tailEnd/>
            </a:ln>
          </p:spPr>
          <p:txBody>
            <a:bodyPr wrap="none">
              <a:spAutoFit/>
            </a:bodyPr>
            <a:lstStyle/>
            <a:p>
              <a:r>
                <a:rPr lang="en-US" sz="1600"/>
                <a:t>Adware engine requests </a:t>
              </a:r>
            </a:p>
            <a:p>
              <a:r>
                <a:rPr lang="en-US" sz="1600"/>
                <a:t>Ads from </a:t>
              </a:r>
            </a:p>
            <a:p>
              <a:r>
                <a:rPr lang="en-US" sz="1600"/>
                <a:t>adware agent</a:t>
              </a:r>
            </a:p>
          </p:txBody>
        </p:sp>
        <p:cxnSp>
          <p:nvCxnSpPr>
            <p:cNvPr id="16" name="Straight Arrow Connector 15"/>
            <p:cNvCxnSpPr/>
            <p:nvPr/>
          </p:nvCxnSpPr>
          <p:spPr>
            <a:xfrm flipH="1">
              <a:off x="5695487" y="2821667"/>
              <a:ext cx="1064397" cy="112744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662" name="TextBox 16"/>
            <p:cNvSpPr txBox="1">
              <a:spLocks noChangeArrowheads="1"/>
            </p:cNvSpPr>
            <p:nvPr/>
          </p:nvSpPr>
          <p:spPr bwMode="auto">
            <a:xfrm>
              <a:off x="2252207" y="6101829"/>
              <a:ext cx="1378050" cy="358061"/>
            </a:xfrm>
            <a:prstGeom prst="rect">
              <a:avLst/>
            </a:prstGeom>
            <a:noFill/>
            <a:ln w="9525">
              <a:noFill/>
              <a:miter lim="800000"/>
              <a:headEnd/>
              <a:tailEnd/>
            </a:ln>
          </p:spPr>
          <p:txBody>
            <a:bodyPr wrap="none">
              <a:spAutoFit/>
            </a:bodyPr>
            <a:lstStyle/>
            <a:p>
              <a:r>
                <a:rPr lang="en-US" sz="1600"/>
                <a:t>Advertisers</a:t>
              </a:r>
            </a:p>
          </p:txBody>
        </p:sp>
        <p:sp>
          <p:nvSpPr>
            <p:cNvPr id="18" name="Freeform 17"/>
            <p:cNvSpPr/>
            <p:nvPr/>
          </p:nvSpPr>
          <p:spPr>
            <a:xfrm>
              <a:off x="1231886" y="4130834"/>
              <a:ext cx="899949" cy="572992"/>
            </a:xfrm>
            <a:custGeom>
              <a:avLst/>
              <a:gdLst>
                <a:gd name="connsiteX0" fmla="*/ 0 w 898902"/>
                <a:gd name="connsiteY0" fmla="*/ 573438 h 573438"/>
                <a:gd name="connsiteX1" fmla="*/ 263471 w 898902"/>
                <a:gd name="connsiteY1" fmla="*/ 92990 h 573438"/>
                <a:gd name="connsiteX2" fmla="*/ 898902 w 898902"/>
                <a:gd name="connsiteY2" fmla="*/ 15499 h 573438"/>
              </a:gdLst>
              <a:ahLst/>
              <a:cxnLst>
                <a:cxn ang="0">
                  <a:pos x="connsiteX0" y="connsiteY0"/>
                </a:cxn>
                <a:cxn ang="0">
                  <a:pos x="connsiteX1" y="connsiteY1"/>
                </a:cxn>
                <a:cxn ang="0">
                  <a:pos x="connsiteX2" y="connsiteY2"/>
                </a:cxn>
              </a:cxnLst>
              <a:rect l="l" t="t" r="r" b="b"/>
              <a:pathLst>
                <a:path w="898902" h="573438">
                  <a:moveTo>
                    <a:pt x="0" y="573438"/>
                  </a:moveTo>
                  <a:cubicBezTo>
                    <a:pt x="56827" y="379709"/>
                    <a:pt x="113654" y="185980"/>
                    <a:pt x="263471" y="92990"/>
                  </a:cubicBezTo>
                  <a:cubicBezTo>
                    <a:pt x="413288" y="0"/>
                    <a:pt x="656095" y="7749"/>
                    <a:pt x="898902" y="15499"/>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19" name="Freeform 18"/>
            <p:cNvSpPr/>
            <p:nvPr/>
          </p:nvSpPr>
          <p:spPr>
            <a:xfrm>
              <a:off x="3400437" y="4082621"/>
              <a:ext cx="610809" cy="163182"/>
            </a:xfrm>
            <a:custGeom>
              <a:avLst/>
              <a:gdLst>
                <a:gd name="connsiteX0" fmla="*/ 0 w 612183"/>
                <a:gd name="connsiteY0" fmla="*/ 23247 h 162732"/>
                <a:gd name="connsiteX1" fmla="*/ 240223 w 612183"/>
                <a:gd name="connsiteY1" fmla="*/ 23247 h 162732"/>
                <a:gd name="connsiteX2" fmla="*/ 612183 w 612183"/>
                <a:gd name="connsiteY2" fmla="*/ 162732 h 162732"/>
              </a:gdLst>
              <a:ahLst/>
              <a:cxnLst>
                <a:cxn ang="0">
                  <a:pos x="connsiteX0" y="connsiteY0"/>
                </a:cxn>
                <a:cxn ang="0">
                  <a:pos x="connsiteX1" y="connsiteY1"/>
                </a:cxn>
                <a:cxn ang="0">
                  <a:pos x="connsiteX2" y="connsiteY2"/>
                </a:cxn>
              </a:cxnLst>
              <a:rect l="l" t="t" r="r" b="b"/>
              <a:pathLst>
                <a:path w="612183" h="162732">
                  <a:moveTo>
                    <a:pt x="0" y="23247"/>
                  </a:moveTo>
                  <a:cubicBezTo>
                    <a:pt x="69096" y="11623"/>
                    <a:pt x="138193" y="0"/>
                    <a:pt x="240223" y="23247"/>
                  </a:cubicBezTo>
                  <a:cubicBezTo>
                    <a:pt x="342254" y="46495"/>
                    <a:pt x="477218" y="104613"/>
                    <a:pt x="612183" y="162732"/>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20" name="Freeform 19"/>
            <p:cNvSpPr/>
            <p:nvPr/>
          </p:nvSpPr>
          <p:spPr>
            <a:xfrm>
              <a:off x="6187025" y="4167921"/>
              <a:ext cx="1340887" cy="637894"/>
            </a:xfrm>
            <a:custGeom>
              <a:avLst/>
              <a:gdLst>
                <a:gd name="connsiteX0" fmla="*/ 0 w 1433593"/>
                <a:gd name="connsiteY0" fmla="*/ 488197 h 659969"/>
                <a:gd name="connsiteX1" fmla="*/ 635431 w 1433593"/>
                <a:gd name="connsiteY1" fmla="*/ 658678 h 659969"/>
                <a:gd name="connsiteX2" fmla="*/ 1255363 w 1433593"/>
                <a:gd name="connsiteY2" fmla="*/ 480448 h 659969"/>
                <a:gd name="connsiteX3" fmla="*/ 1433593 w 1433593"/>
                <a:gd name="connsiteY3" fmla="*/ 0 h 659969"/>
              </a:gdLst>
              <a:ahLst/>
              <a:cxnLst>
                <a:cxn ang="0">
                  <a:pos x="connsiteX0" y="connsiteY0"/>
                </a:cxn>
                <a:cxn ang="0">
                  <a:pos x="connsiteX1" y="connsiteY1"/>
                </a:cxn>
                <a:cxn ang="0">
                  <a:pos x="connsiteX2" y="connsiteY2"/>
                </a:cxn>
                <a:cxn ang="0">
                  <a:pos x="connsiteX3" y="connsiteY3"/>
                </a:cxn>
              </a:cxnLst>
              <a:rect l="l" t="t" r="r" b="b"/>
              <a:pathLst>
                <a:path w="1433593" h="659969">
                  <a:moveTo>
                    <a:pt x="0" y="488197"/>
                  </a:moveTo>
                  <a:cubicBezTo>
                    <a:pt x="213102" y="574083"/>
                    <a:pt x="426204" y="659969"/>
                    <a:pt x="635431" y="658678"/>
                  </a:cubicBezTo>
                  <a:cubicBezTo>
                    <a:pt x="844658" y="657387"/>
                    <a:pt x="1122336" y="590228"/>
                    <a:pt x="1255363" y="480448"/>
                  </a:cubicBezTo>
                  <a:cubicBezTo>
                    <a:pt x="1388390" y="370668"/>
                    <a:pt x="1410991" y="185334"/>
                    <a:pt x="1433593"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21" name="Freeform 20"/>
            <p:cNvSpPr/>
            <p:nvPr/>
          </p:nvSpPr>
          <p:spPr>
            <a:xfrm>
              <a:off x="7625497" y="2573185"/>
              <a:ext cx="184327" cy="565574"/>
            </a:xfrm>
            <a:custGeom>
              <a:avLst/>
              <a:gdLst>
                <a:gd name="connsiteX0" fmla="*/ 131736 w 184688"/>
                <a:gd name="connsiteY0" fmla="*/ 565688 h 565688"/>
                <a:gd name="connsiteX1" fmla="*/ 162732 w 184688"/>
                <a:gd name="connsiteY1" fmla="*/ 278969 h 565688"/>
                <a:gd name="connsiteX2" fmla="*/ 0 w 184688"/>
                <a:gd name="connsiteY2" fmla="*/ 0 h 565688"/>
              </a:gdLst>
              <a:ahLst/>
              <a:cxnLst>
                <a:cxn ang="0">
                  <a:pos x="connsiteX0" y="connsiteY0"/>
                </a:cxn>
                <a:cxn ang="0">
                  <a:pos x="connsiteX1" y="connsiteY1"/>
                </a:cxn>
                <a:cxn ang="0">
                  <a:pos x="connsiteX2" y="connsiteY2"/>
                </a:cxn>
              </a:cxnLst>
              <a:rect l="l" t="t" r="r" b="b"/>
              <a:pathLst>
                <a:path w="184688" h="565688">
                  <a:moveTo>
                    <a:pt x="131736" y="565688"/>
                  </a:moveTo>
                  <a:cubicBezTo>
                    <a:pt x="158212" y="469469"/>
                    <a:pt x="184688" y="373250"/>
                    <a:pt x="162732" y="278969"/>
                  </a:cubicBezTo>
                  <a:cubicBezTo>
                    <a:pt x="140776" y="184688"/>
                    <a:pt x="70388" y="92344"/>
                    <a:pt x="0" y="0"/>
                  </a:cubicBezTo>
                </a:path>
              </a:pathLst>
            </a:cu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00"/>
            </a:p>
          </p:txBody>
        </p:sp>
        <p:sp>
          <p:nvSpPr>
            <p:cNvPr id="27667" name="TextBox 21"/>
            <p:cNvSpPr txBox="1">
              <a:spLocks noChangeArrowheads="1"/>
            </p:cNvSpPr>
            <p:nvPr/>
          </p:nvSpPr>
          <p:spPr bwMode="auto">
            <a:xfrm>
              <a:off x="533400" y="3124200"/>
              <a:ext cx="2795880" cy="608276"/>
            </a:xfrm>
            <a:prstGeom prst="rect">
              <a:avLst/>
            </a:prstGeom>
            <a:noFill/>
            <a:ln w="9525">
              <a:noFill/>
              <a:miter lim="800000"/>
              <a:headEnd/>
              <a:tailEnd/>
            </a:ln>
          </p:spPr>
          <p:txBody>
            <a:bodyPr wrap="none">
              <a:spAutoFit/>
            </a:bodyPr>
            <a:lstStyle/>
            <a:p>
              <a:r>
                <a:rPr lang="en-US" sz="1600"/>
                <a:t>Advertisers contract with</a:t>
              </a:r>
            </a:p>
            <a:p>
              <a:r>
                <a:rPr lang="en-US" sz="1600"/>
                <a:t>adware agent for content</a:t>
              </a:r>
            </a:p>
          </p:txBody>
        </p:sp>
        <p:sp>
          <p:nvSpPr>
            <p:cNvPr id="27668" name="TextBox 22"/>
            <p:cNvSpPr txBox="1">
              <a:spLocks noChangeArrowheads="1"/>
            </p:cNvSpPr>
            <p:nvPr/>
          </p:nvSpPr>
          <p:spPr bwMode="auto">
            <a:xfrm>
              <a:off x="6760499" y="5176669"/>
              <a:ext cx="2518518" cy="608276"/>
            </a:xfrm>
            <a:prstGeom prst="rect">
              <a:avLst/>
            </a:prstGeom>
            <a:noFill/>
            <a:ln w="9525">
              <a:noFill/>
              <a:miter lim="800000"/>
              <a:headEnd/>
              <a:tailEnd/>
            </a:ln>
          </p:spPr>
          <p:txBody>
            <a:bodyPr wrap="none">
              <a:spAutoFit/>
            </a:bodyPr>
            <a:lstStyle/>
            <a:p>
              <a:r>
                <a:rPr lang="en-US" sz="1600"/>
                <a:t>Adware agent delivers</a:t>
              </a:r>
            </a:p>
            <a:p>
              <a:r>
                <a:rPr lang="en-US" sz="1600"/>
                <a:t>ad content to user</a:t>
              </a:r>
            </a:p>
          </p:txBody>
        </p:sp>
        <p:pic>
          <p:nvPicPr>
            <p:cNvPr id="27669" name="Picture 23" descr="4-10e.tif"/>
            <p:cNvPicPr>
              <a:picLocks noChangeAspect="1"/>
            </p:cNvPicPr>
            <p:nvPr/>
          </p:nvPicPr>
          <p:blipFill>
            <a:blip r:embed="rId7"/>
            <a:srcRect/>
            <a:stretch>
              <a:fillRect/>
            </a:stretch>
          </p:blipFill>
          <p:spPr bwMode="auto">
            <a:xfrm>
              <a:off x="2252207" y="3746878"/>
              <a:ext cx="1091184" cy="1078992"/>
            </a:xfrm>
            <a:prstGeom prst="rect">
              <a:avLst/>
            </a:prstGeom>
            <a:noFill/>
            <a:ln w="9525">
              <a:noFill/>
              <a:miter lim="800000"/>
              <a:headEnd/>
              <a:tailEnd/>
            </a:ln>
          </p:spPr>
        </p:pic>
        <p:pic>
          <p:nvPicPr>
            <p:cNvPr id="27670" name="Picture 24" descr="4-10e.tif"/>
            <p:cNvPicPr>
              <a:picLocks noChangeAspect="1"/>
            </p:cNvPicPr>
            <p:nvPr/>
          </p:nvPicPr>
          <p:blipFill>
            <a:blip r:embed="rId7"/>
            <a:srcRect/>
            <a:stretch>
              <a:fillRect/>
            </a:stretch>
          </p:blipFill>
          <p:spPr bwMode="auto">
            <a:xfrm>
              <a:off x="7266710" y="3179620"/>
              <a:ext cx="1091184" cy="1078992"/>
            </a:xfrm>
            <a:prstGeom prst="rect">
              <a:avLst/>
            </a:prstGeom>
            <a:noFill/>
            <a:ln w="9525">
              <a:noFill/>
              <a:miter lim="800000"/>
              <a:headEnd/>
              <a:tailEnd/>
            </a:ln>
          </p:spPr>
        </p:pic>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latin typeface="Arial Narrow" pitchFamily="34" charset="0"/>
                <a:ea typeface="ＭＳ Ｐゴシック" pitchFamily="34" charset="-128"/>
              </a:rPr>
              <a:t>RansomWare, ScareWare</a:t>
            </a:r>
          </a:p>
        </p:txBody>
      </p:sp>
      <p:sp>
        <p:nvSpPr>
          <p:cNvPr id="28675" name="Content Placeholder 2"/>
          <p:cNvSpPr>
            <a:spLocks noGrp="1"/>
          </p:cNvSpPr>
          <p:nvPr>
            <p:ph idx="1"/>
          </p:nvPr>
        </p:nvSpPr>
        <p:spPr/>
        <p:txBody>
          <a:bodyPr/>
          <a:lstStyle/>
          <a:p>
            <a:r>
              <a:rPr lang="en-US" smtClean="0">
                <a:ea typeface="ＭＳ Ｐゴシック" pitchFamily="34" charset="-128"/>
              </a:rPr>
              <a:t>RansomeWare</a:t>
            </a:r>
          </a:p>
          <a:p>
            <a:pPr lvl="1"/>
            <a:r>
              <a:rPr lang="en-US" smtClean="0">
                <a:ea typeface="ＭＳ Ｐゴシック" pitchFamily="34" charset="-128"/>
              </a:rPr>
              <a:t>Software that ‘kidnaps’ a user’s computer by encrypting a drive or files, then demanding payment to decrypt it</a:t>
            </a:r>
          </a:p>
          <a:p>
            <a:r>
              <a:rPr lang="en-US" smtClean="0">
                <a:ea typeface="ＭＳ Ｐゴシック" pitchFamily="34" charset="-128"/>
              </a:rPr>
              <a:t>ScareWare</a:t>
            </a:r>
          </a:p>
          <a:p>
            <a:pPr lvl="1"/>
            <a:r>
              <a:rPr lang="en-US" smtClean="0">
                <a:ea typeface="ＭＳ Ｐゴシック" pitchFamily="34" charset="-128"/>
              </a:rPr>
              <a:t>Prompts tricking the user into download malicious software</a:t>
            </a:r>
          </a:p>
          <a:p>
            <a:pPr lvl="1"/>
            <a:r>
              <a:rPr lang="en-US" smtClean="0">
                <a:ea typeface="ＭＳ Ｐゴシック" pitchFamily="34" charset="-128"/>
              </a:rPr>
              <a:t>Also known as fake anti-virus software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latin typeface="Arial Narrow" pitchFamily="34" charset="0"/>
                <a:ea typeface="ＭＳ Ｐゴシック" pitchFamily="34" charset="-128"/>
              </a:rPr>
              <a:t>Professional Malware</a:t>
            </a:r>
          </a:p>
        </p:txBody>
      </p:sp>
      <p:sp>
        <p:nvSpPr>
          <p:cNvPr id="31747" name="Content Placeholder 2"/>
          <p:cNvSpPr>
            <a:spLocks noGrp="1"/>
          </p:cNvSpPr>
          <p:nvPr>
            <p:ph idx="1"/>
          </p:nvPr>
        </p:nvSpPr>
        <p:spPr/>
        <p:txBody>
          <a:bodyPr/>
          <a:lstStyle/>
          <a:p>
            <a:r>
              <a:rPr lang="en-US" dirty="0" smtClean="0">
                <a:ea typeface="ＭＳ Ｐゴシック" pitchFamily="34" charset="-128"/>
              </a:rPr>
              <a:t>Growth in professional cybercrime and online fraud has led to demand in professionally developed cybercrime</a:t>
            </a:r>
          </a:p>
          <a:p>
            <a:r>
              <a:rPr lang="en-US" dirty="0" smtClean="0">
                <a:ea typeface="ＭＳ Ｐゴシック" pitchFamily="34" charset="-128"/>
              </a:rPr>
              <a:t>New malware is often custom designed to the suit the needs/requirements of customer</a:t>
            </a:r>
          </a:p>
          <a:p>
            <a:endParaRPr lang="en-US" dirty="0" smtClean="0">
              <a:ea typeface="ＭＳ Ｐゴシック"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latin typeface="Arial Narrow" pitchFamily="34" charset="0"/>
                <a:ea typeface="ＭＳ Ｐゴシック" pitchFamily="34" charset="-128"/>
              </a:rPr>
              <a:t>Malware Countermeasures - Signatures</a:t>
            </a:r>
          </a:p>
        </p:txBody>
      </p:sp>
      <p:sp>
        <p:nvSpPr>
          <p:cNvPr id="32771" name="Content Placeholder 2"/>
          <p:cNvSpPr>
            <a:spLocks noGrp="1"/>
          </p:cNvSpPr>
          <p:nvPr>
            <p:ph idx="1"/>
          </p:nvPr>
        </p:nvSpPr>
        <p:spPr/>
        <p:txBody>
          <a:bodyPr/>
          <a:lstStyle/>
          <a:p>
            <a:r>
              <a:rPr lang="en-US" smtClean="0">
                <a:ea typeface="ＭＳ Ｐゴシック" pitchFamily="34" charset="-128"/>
              </a:rPr>
              <a:t>Each malware specimen has a unique set of instructions</a:t>
            </a:r>
          </a:p>
          <a:p>
            <a:r>
              <a:rPr lang="en-US" smtClean="0">
                <a:ea typeface="ＭＳ Ｐゴシック" pitchFamily="34" charset="-128"/>
              </a:rPr>
              <a:t>Instructions form the signature or ‘fingerprint’</a:t>
            </a:r>
          </a:p>
          <a:p>
            <a:r>
              <a:rPr lang="en-US" smtClean="0">
                <a:ea typeface="ＭＳ Ｐゴシック" pitchFamily="34" charset="-128"/>
              </a:rPr>
              <a:t>Anti-virus software uses a signature database to detect known malware</a:t>
            </a:r>
          </a:p>
          <a:p>
            <a:r>
              <a:rPr lang="en-US" smtClean="0">
                <a:ea typeface="ＭＳ Ｐゴシック" pitchFamily="34" charset="-128"/>
              </a:rPr>
              <a:t>A file is considered infected if it contains the known signature or unique instructions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mtClean="0">
                <a:latin typeface="Arial Narrow" pitchFamily="34" charset="0"/>
                <a:ea typeface="ＭＳ Ｐゴシック" pitchFamily="34" charset="-128"/>
              </a:rPr>
              <a:t>Malware Countermeasures - Signatures</a:t>
            </a:r>
          </a:p>
        </p:txBody>
      </p:sp>
      <p:sp>
        <p:nvSpPr>
          <p:cNvPr id="33795" name="Content Placeholder 2"/>
          <p:cNvSpPr>
            <a:spLocks noGrp="1"/>
          </p:cNvSpPr>
          <p:nvPr>
            <p:ph idx="1"/>
          </p:nvPr>
        </p:nvSpPr>
        <p:spPr>
          <a:xfrm>
            <a:off x="250825" y="1916113"/>
            <a:ext cx="8893175" cy="4681537"/>
          </a:xfrm>
        </p:spPr>
        <p:txBody>
          <a:bodyPr/>
          <a:lstStyle/>
          <a:p>
            <a:r>
              <a:rPr lang="en-US" smtClean="0">
                <a:ea typeface="ＭＳ Ｐゴシック" pitchFamily="34" charset="-128"/>
              </a:rPr>
              <a:t>Sometimes false positives occur…</a:t>
            </a:r>
          </a:p>
          <a:p>
            <a:pPr lvl="1"/>
            <a:r>
              <a:rPr lang="en-US" smtClean="0">
                <a:ea typeface="ＭＳ Ｐゴシック" pitchFamily="34" charset="-128"/>
              </a:rPr>
              <a:t>A ‘safe’ file has instructions similar to a known virus file</a:t>
            </a:r>
          </a:p>
          <a:p>
            <a:r>
              <a:rPr lang="en-US" smtClean="0">
                <a:ea typeface="ＭＳ Ｐゴシック" pitchFamily="34" charset="-128"/>
              </a:rPr>
              <a:t>The vendors signature database is proprietary</a:t>
            </a:r>
          </a:p>
          <a:p>
            <a:r>
              <a:rPr lang="en-US" smtClean="0">
                <a:ea typeface="ＭＳ Ｐゴシック" pitchFamily="34" charset="-128"/>
              </a:rPr>
              <a:t>Demand for vendors detecting and releasing an updated database of signatures is high</a:t>
            </a:r>
          </a:p>
          <a:p>
            <a:r>
              <a:rPr lang="en-US" smtClean="0">
                <a:ea typeface="ＭＳ Ｐゴシック" pitchFamily="34" charset="-128"/>
              </a:rPr>
              <a:t>Until your anti-virus software database is updated you remain vulnerable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latin typeface="Arial Narrow" pitchFamily="34" charset="0"/>
                <a:ea typeface="ＭＳ Ｐゴシック" pitchFamily="34" charset="-128"/>
              </a:rPr>
              <a:t>Shield vs. On-demand</a:t>
            </a:r>
          </a:p>
        </p:txBody>
      </p:sp>
      <p:sp>
        <p:nvSpPr>
          <p:cNvPr id="34819" name="Content Placeholder 2"/>
          <p:cNvSpPr>
            <a:spLocks noGrp="1"/>
          </p:cNvSpPr>
          <p:nvPr>
            <p:ph idx="1"/>
          </p:nvPr>
        </p:nvSpPr>
        <p:spPr/>
        <p:txBody>
          <a:bodyPr/>
          <a:lstStyle/>
          <a:p>
            <a:r>
              <a:rPr lang="en-US" smtClean="0">
                <a:ea typeface="ＭＳ Ｐゴシック" pitchFamily="34" charset="-128"/>
              </a:rPr>
              <a:t>Shield</a:t>
            </a:r>
          </a:p>
          <a:p>
            <a:pPr lvl="1"/>
            <a:r>
              <a:rPr lang="en-US" smtClean="0">
                <a:ea typeface="ＭＳ Ｐゴシック" pitchFamily="34" charset="-128"/>
              </a:rPr>
              <a:t>Background process (daemon/service)</a:t>
            </a:r>
          </a:p>
          <a:p>
            <a:pPr lvl="1"/>
            <a:r>
              <a:rPr lang="en-US" smtClean="0">
                <a:ea typeface="ＭＳ Ｐゴシック" pitchFamily="34" charset="-128"/>
              </a:rPr>
              <a:t>Scans when a file is touched (open, copy, etc.)</a:t>
            </a:r>
          </a:p>
          <a:p>
            <a:r>
              <a:rPr lang="en-US" smtClean="0">
                <a:ea typeface="ＭＳ Ｐゴシック" pitchFamily="34" charset="-128"/>
              </a:rPr>
              <a:t>On-demand</a:t>
            </a:r>
          </a:p>
          <a:p>
            <a:pPr lvl="1"/>
            <a:r>
              <a:rPr lang="en-US" smtClean="0">
                <a:ea typeface="ＭＳ Ｐゴシック" pitchFamily="34" charset="-128"/>
              </a:rPr>
              <a:t>Scan on explicit user request or according to regular schedule</a:t>
            </a:r>
          </a:p>
          <a:p>
            <a:pPr lvl="1"/>
            <a:r>
              <a:rPr lang="en-US" smtClean="0">
                <a:ea typeface="ＭＳ Ｐゴシック" pitchFamily="34" charset="-128"/>
              </a:rPr>
              <a:t>Scan on a suspicious file, directory, drive, etc.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latin typeface="Arial Narrow" pitchFamily="34" charset="0"/>
                <a:ea typeface="ＭＳ Ｐゴシック" pitchFamily="34" charset="-128"/>
              </a:rPr>
              <a:t>Online Anti-Virus Software</a:t>
            </a:r>
          </a:p>
        </p:txBody>
      </p:sp>
      <p:sp>
        <p:nvSpPr>
          <p:cNvPr id="35843" name="Content Placeholder 2"/>
          <p:cNvSpPr>
            <a:spLocks noGrp="1"/>
          </p:cNvSpPr>
          <p:nvPr>
            <p:ph idx="1"/>
          </p:nvPr>
        </p:nvSpPr>
        <p:spPr/>
        <p:txBody>
          <a:bodyPr/>
          <a:lstStyle/>
          <a:p>
            <a:r>
              <a:rPr lang="en-US" smtClean="0">
                <a:ea typeface="ＭＳ Ｐゴシック" pitchFamily="34" charset="-128"/>
              </a:rPr>
              <a:t>Free browser plug-in</a:t>
            </a:r>
          </a:p>
          <a:p>
            <a:r>
              <a:rPr lang="en-US" smtClean="0">
                <a:ea typeface="ＭＳ Ｐゴシック" pitchFamily="34" charset="-128"/>
              </a:rPr>
              <a:t>No shielding</a:t>
            </a:r>
          </a:p>
          <a:p>
            <a:r>
              <a:rPr lang="en-US" smtClean="0">
                <a:ea typeface="ＭＳ Ｐゴシック" pitchFamily="34" charset="-128"/>
              </a:rPr>
              <a:t>Software/signatures updated before scan</a:t>
            </a:r>
          </a:p>
          <a:p>
            <a:r>
              <a:rPr lang="en-US" smtClean="0">
                <a:ea typeface="ＭＳ Ｐゴシック" pitchFamily="34" charset="-128"/>
              </a:rPr>
              <a:t>Each scan requires internet connectivity</a:t>
            </a:r>
          </a:p>
          <a:p>
            <a:r>
              <a:rPr lang="en-US" smtClean="0">
                <a:ea typeface="ＭＳ Ｐゴシック" pitchFamily="34" charset="-128"/>
              </a:rPr>
              <a:t>Report collected by company that offers SW</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smtClean="0">
                <a:latin typeface="Arial Narrow" pitchFamily="34" charset="0"/>
                <a:ea typeface="ＭＳ Ｐゴシック" pitchFamily="34" charset="-128"/>
              </a:rPr>
              <a:t>Offline Anti-Virus Software</a:t>
            </a:r>
          </a:p>
        </p:txBody>
      </p:sp>
      <p:sp>
        <p:nvSpPr>
          <p:cNvPr id="36867" name="Content Placeholder 2"/>
          <p:cNvSpPr>
            <a:spLocks noGrp="1"/>
          </p:cNvSpPr>
          <p:nvPr>
            <p:ph idx="1"/>
          </p:nvPr>
        </p:nvSpPr>
        <p:spPr/>
        <p:txBody>
          <a:bodyPr/>
          <a:lstStyle/>
          <a:p>
            <a:r>
              <a:rPr lang="en-US" smtClean="0">
                <a:ea typeface="ＭＳ Ｐゴシック" pitchFamily="34" charset="-128"/>
              </a:rPr>
              <a:t>Installed on the operating system</a:t>
            </a:r>
          </a:p>
          <a:p>
            <a:r>
              <a:rPr lang="en-US" smtClean="0">
                <a:ea typeface="ＭＳ Ｐゴシック" pitchFamily="34" charset="-128"/>
              </a:rPr>
              <a:t>System shielding</a:t>
            </a:r>
          </a:p>
          <a:p>
            <a:r>
              <a:rPr lang="en-US" smtClean="0">
                <a:ea typeface="ＭＳ Ｐゴシック" pitchFamily="34" charset="-128"/>
              </a:rPr>
              <a:t>User configurable</a:t>
            </a:r>
          </a:p>
          <a:p>
            <a:r>
              <a:rPr lang="en-US" smtClean="0">
                <a:ea typeface="ＭＳ Ｐゴシック" pitchFamily="34" charset="-128"/>
              </a:rPr>
              <a:t>Scan without an Internet connection</a:t>
            </a:r>
          </a:p>
          <a:p>
            <a:r>
              <a:rPr lang="en-US" smtClean="0">
                <a:ea typeface="ＭＳ Ｐゴシック" pitchFamily="34" charset="-128"/>
              </a:rPr>
              <a:t>Requires explicit user updates</a:t>
            </a:r>
          </a:p>
          <a:p>
            <a:r>
              <a:rPr lang="en-US" smtClean="0">
                <a:ea typeface="ＭＳ Ｐゴシック" pitchFamily="34" charset="-128"/>
              </a:rPr>
              <a:t>Paid or free annual subscription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smtClean="0">
                <a:latin typeface="Arial Narrow" pitchFamily="34" charset="0"/>
                <a:ea typeface="ＭＳ Ｐゴシック" pitchFamily="34" charset="-128"/>
              </a:rPr>
              <a:t>Quarantine</a:t>
            </a:r>
          </a:p>
        </p:txBody>
      </p:sp>
      <p:sp>
        <p:nvSpPr>
          <p:cNvPr id="37891" name="Content Placeholder 2"/>
          <p:cNvSpPr>
            <a:spLocks noGrp="1"/>
          </p:cNvSpPr>
          <p:nvPr>
            <p:ph idx="1"/>
          </p:nvPr>
        </p:nvSpPr>
        <p:spPr>
          <a:xfrm>
            <a:off x="250825" y="1916113"/>
            <a:ext cx="8893175" cy="4681537"/>
          </a:xfrm>
        </p:spPr>
        <p:txBody>
          <a:bodyPr/>
          <a:lstStyle/>
          <a:p>
            <a:r>
              <a:rPr lang="en-US" smtClean="0">
                <a:ea typeface="ＭＳ Ｐゴシック" pitchFamily="34" charset="-128"/>
              </a:rPr>
              <a:t>Suspicious files can be placed into quarantine</a:t>
            </a:r>
          </a:p>
          <a:p>
            <a:r>
              <a:rPr lang="en-US" smtClean="0">
                <a:ea typeface="ＭＳ Ｐゴシック" pitchFamily="34" charset="-128"/>
              </a:rPr>
              <a:t>This is beneficial when you suspect a file, but are waiting for signature updates</a:t>
            </a:r>
          </a:p>
          <a:p>
            <a:r>
              <a:rPr lang="en-US" smtClean="0">
                <a:ea typeface="ＭＳ Ｐゴシック" pitchFamily="34" charset="-128"/>
              </a:rPr>
              <a:t>Whilst the file is in quarantine it is harmless because it is encrypted</a:t>
            </a:r>
          </a:p>
          <a:p>
            <a:r>
              <a:rPr lang="en-US" smtClean="0">
                <a:ea typeface="ＭＳ Ｐゴシック" pitchFamily="34" charset="-128"/>
              </a:rPr>
              <a:t>Details of quarantine methods are proprietary and hence kept secret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Fake AV Software</a:t>
            </a:r>
            <a:endParaRPr lang="en-US" dirty="0"/>
          </a:p>
        </p:txBody>
      </p:sp>
      <p:sp>
        <p:nvSpPr>
          <p:cNvPr id="3" name="Content Placeholder 2"/>
          <p:cNvSpPr>
            <a:spLocks noGrp="1"/>
          </p:cNvSpPr>
          <p:nvPr>
            <p:ph idx="1"/>
          </p:nvPr>
        </p:nvSpPr>
        <p:spPr/>
        <p:txBody>
          <a:bodyPr/>
          <a:lstStyle/>
          <a:p>
            <a:r>
              <a:rPr lang="en-US" dirty="0" smtClean="0"/>
              <a:t>Fake AV software</a:t>
            </a:r>
          </a:p>
          <a:p>
            <a:pPr lvl="1"/>
            <a:r>
              <a:rPr lang="en-US" dirty="0" smtClean="0"/>
              <a:t>2010-2011 fake AV software tricked users into installing malicious software</a:t>
            </a:r>
          </a:p>
          <a:p>
            <a:pPr lvl="2"/>
            <a:r>
              <a:rPr lang="en-US" dirty="0" smtClean="0"/>
              <a:t>Damage to system was quickly apparent</a:t>
            </a:r>
          </a:p>
          <a:p>
            <a:pPr lvl="1"/>
            <a:r>
              <a:rPr lang="en-US" dirty="0" smtClean="0"/>
              <a:t>2012 fake AV still tricking users</a:t>
            </a:r>
          </a:p>
          <a:p>
            <a:pPr lvl="2"/>
            <a:r>
              <a:rPr lang="en-US" dirty="0" smtClean="0"/>
              <a:t>Damage not apparent</a:t>
            </a:r>
          </a:p>
          <a:p>
            <a:pPr lvl="2"/>
            <a:r>
              <a:rPr lang="en-US" dirty="0" smtClean="0"/>
              <a:t>Software portrays itself as being beneficial</a:t>
            </a:r>
          </a:p>
          <a:p>
            <a:pPr lvl="2"/>
            <a:r>
              <a:rPr lang="en-US" dirty="0" smtClean="0"/>
              <a:t>Shows continues virus removal</a:t>
            </a:r>
          </a:p>
          <a:p>
            <a:pPr lvl="2"/>
            <a:r>
              <a:rPr lang="en-US" dirty="0" smtClean="0"/>
              <a:t>Fake AV expires and requests payment for its use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8" descr="http://forums.techguy.org/attachments/140972d1226434337/enigma_trojan2.jpg"/>
          <p:cNvPicPr>
            <a:picLocks noChangeAspect="1" noChangeArrowheads="1"/>
          </p:cNvPicPr>
          <p:nvPr/>
        </p:nvPicPr>
        <p:blipFill>
          <a:blip r:embed="rId2"/>
          <a:srcRect/>
          <a:stretch>
            <a:fillRect/>
          </a:stretch>
        </p:blipFill>
        <p:spPr bwMode="auto">
          <a:xfrm>
            <a:off x="4281488" y="1844675"/>
            <a:ext cx="4862512" cy="3652838"/>
          </a:xfrm>
          <a:prstGeom prst="rect">
            <a:avLst/>
          </a:prstGeom>
          <a:noFill/>
          <a:ln w="9525">
            <a:noFill/>
            <a:miter lim="800000"/>
            <a:headEnd/>
            <a:tailEnd/>
          </a:ln>
        </p:spPr>
      </p:pic>
      <p:pic>
        <p:nvPicPr>
          <p:cNvPr id="5123" name="Picture 4" descr="http://www.myantispyware.com/wp-content/uploads/2008/04/malware-bell.jpg"/>
          <p:cNvPicPr>
            <a:picLocks noChangeAspect="1" noChangeArrowheads="1"/>
          </p:cNvPicPr>
          <p:nvPr/>
        </p:nvPicPr>
        <p:blipFill>
          <a:blip r:embed="rId3"/>
          <a:srcRect/>
          <a:stretch>
            <a:fillRect/>
          </a:stretch>
        </p:blipFill>
        <p:spPr bwMode="auto">
          <a:xfrm>
            <a:off x="0" y="1844675"/>
            <a:ext cx="4762500" cy="3705225"/>
          </a:xfrm>
          <a:prstGeom prst="rect">
            <a:avLst/>
          </a:prstGeom>
          <a:noFill/>
          <a:ln w="9525">
            <a:noFill/>
            <a:miter lim="800000"/>
            <a:headEnd/>
            <a:tailEnd/>
          </a:ln>
        </p:spPr>
      </p:pic>
      <p:sp>
        <p:nvSpPr>
          <p:cNvPr id="5124" name="Title 1"/>
          <p:cNvSpPr>
            <a:spLocks noGrp="1"/>
          </p:cNvSpPr>
          <p:nvPr>
            <p:ph type="title"/>
          </p:nvPr>
        </p:nvSpPr>
        <p:spPr/>
        <p:txBody>
          <a:bodyPr/>
          <a:lstStyle/>
          <a:p>
            <a:r>
              <a:rPr lang="en-AU" smtClean="0">
                <a:latin typeface="Arial Narrow" pitchFamily="34" charset="0"/>
                <a:ea typeface="ＭＳ Ｐゴシック" pitchFamily="34" charset="-128"/>
              </a:rPr>
              <a:t>What malware looks like to a home user?</a:t>
            </a:r>
            <a:endParaRPr lang="en-US" smtClean="0">
              <a:latin typeface="Arial Narrow" pitchFamily="34" charset="0"/>
              <a:ea typeface="ＭＳ Ｐゴシック" pitchFamily="34" charset="-128"/>
            </a:endParaRPr>
          </a:p>
        </p:txBody>
      </p:sp>
      <p:pic>
        <p:nvPicPr>
          <p:cNvPr id="5125" name="Picture 5" descr="http://www.meropokhara.com/news/large/virus_what_full.jpg"/>
          <p:cNvPicPr>
            <a:picLocks noChangeAspect="1" noChangeArrowheads="1"/>
          </p:cNvPicPr>
          <p:nvPr/>
        </p:nvPicPr>
        <p:blipFill>
          <a:blip r:embed="rId4"/>
          <a:srcRect/>
          <a:stretch>
            <a:fillRect/>
          </a:stretch>
        </p:blipFill>
        <p:spPr bwMode="auto">
          <a:xfrm>
            <a:off x="179388" y="4313238"/>
            <a:ext cx="2828925" cy="2544762"/>
          </a:xfrm>
          <a:prstGeom prst="rect">
            <a:avLst/>
          </a:prstGeom>
          <a:noFill/>
          <a:ln w="9525">
            <a:noFill/>
            <a:miter lim="800000"/>
            <a:headEnd/>
            <a:tailEnd/>
          </a:ln>
        </p:spPr>
      </p:pic>
      <p:pic>
        <p:nvPicPr>
          <p:cNvPr id="5126" name="Picture 2" descr="http://notebooks.com/wp-content/uploads/2011/02/google-toolbar-malware.jpg"/>
          <p:cNvPicPr>
            <a:picLocks noChangeAspect="1" noChangeArrowheads="1"/>
          </p:cNvPicPr>
          <p:nvPr/>
        </p:nvPicPr>
        <p:blipFill>
          <a:blip r:embed="rId5"/>
          <a:srcRect/>
          <a:stretch>
            <a:fillRect/>
          </a:stretch>
        </p:blipFill>
        <p:spPr bwMode="auto">
          <a:xfrm>
            <a:off x="3059113" y="4152900"/>
            <a:ext cx="3286125" cy="2705100"/>
          </a:xfrm>
          <a:prstGeom prst="rect">
            <a:avLst/>
          </a:prstGeom>
          <a:noFill/>
          <a:ln w="9525">
            <a:noFill/>
            <a:miter lim="800000"/>
            <a:headEnd/>
            <a:tailEnd/>
          </a:ln>
        </p:spPr>
      </p:pic>
      <p:pic>
        <p:nvPicPr>
          <p:cNvPr id="5127" name="Picture 6" descr="http://upload.wikimedia.org/wikipedia/en/thumb/7/71/Windows_ActiveX_security_warning_(malware).png/280px-Windows_ActiveX_security_warning_(malware).png"/>
          <p:cNvPicPr>
            <a:picLocks noChangeAspect="1" noChangeArrowheads="1"/>
          </p:cNvPicPr>
          <p:nvPr/>
        </p:nvPicPr>
        <p:blipFill>
          <a:blip r:embed="rId6"/>
          <a:srcRect/>
          <a:stretch>
            <a:fillRect/>
          </a:stretch>
        </p:blipFill>
        <p:spPr bwMode="auto">
          <a:xfrm>
            <a:off x="6477000" y="4819650"/>
            <a:ext cx="2667000" cy="203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AU" smtClean="0">
                <a:latin typeface="Arial Narrow" pitchFamily="34" charset="0"/>
                <a:ea typeface="ＭＳ Ｐゴシック" pitchFamily="34" charset="-128"/>
              </a:rPr>
              <a:t>Future of Malware</a:t>
            </a:r>
          </a:p>
        </p:txBody>
      </p:sp>
      <p:sp>
        <p:nvSpPr>
          <p:cNvPr id="38915" name="Rectangle 3"/>
          <p:cNvSpPr>
            <a:spLocks noGrp="1" noChangeArrowheads="1"/>
          </p:cNvSpPr>
          <p:nvPr>
            <p:ph type="body" idx="1"/>
          </p:nvPr>
        </p:nvSpPr>
        <p:spPr/>
        <p:txBody>
          <a:bodyPr/>
          <a:lstStyle/>
          <a:p>
            <a:pPr eaLnBrk="1" hangingPunct="1"/>
            <a:r>
              <a:rPr lang="en-AU" smtClean="0">
                <a:ea typeface="ＭＳ Ｐゴシック" pitchFamily="34" charset="-128"/>
              </a:rPr>
              <a:t>What will malware look like in the future?</a:t>
            </a:r>
          </a:p>
          <a:p>
            <a:pPr lvl="1" eaLnBrk="1" hangingPunct="1"/>
            <a:r>
              <a:rPr lang="en-AU" smtClean="0">
                <a:ea typeface="ＭＳ Ｐゴシック" pitchFamily="34" charset="-128"/>
              </a:rPr>
              <a:t>Mobile phones, ADSL routers, GPS?</a:t>
            </a:r>
          </a:p>
          <a:p>
            <a:pPr lvl="1" eaLnBrk="1" hangingPunct="1"/>
            <a:r>
              <a:rPr lang="en-AU" smtClean="0">
                <a:ea typeface="ＭＳ Ｐゴシック" pitchFamily="34" charset="-128"/>
              </a:rPr>
              <a:t>Malware in embedded systems?</a:t>
            </a:r>
          </a:p>
          <a:p>
            <a:pPr lvl="1" eaLnBrk="1" hangingPunct="1"/>
            <a:r>
              <a:rPr lang="en-AU" smtClean="0">
                <a:ea typeface="ＭＳ Ｐゴシック" pitchFamily="34" charset="-128"/>
              </a:rPr>
              <a:t>Smart televisions</a:t>
            </a:r>
          </a:p>
          <a:p>
            <a:pPr eaLnBrk="1" hangingPunct="1"/>
            <a:r>
              <a:rPr lang="en-AU" smtClean="0">
                <a:ea typeface="ＭＳ Ｐゴシック" pitchFamily="34" charset="-128"/>
              </a:rPr>
              <a:t>Any electronic device could be infected with malware</a:t>
            </a:r>
          </a:p>
          <a:p>
            <a:pPr lvl="1" eaLnBrk="1" hangingPunct="1"/>
            <a:r>
              <a:rPr lang="en-AU" smtClean="0">
                <a:ea typeface="ＭＳ Ｐゴシック" pitchFamily="34" charset="-128"/>
              </a:rPr>
              <a:t>Implications for hospitals?</a:t>
            </a:r>
          </a:p>
          <a:p>
            <a:pPr lvl="1" eaLnBrk="1" hangingPunct="1"/>
            <a:r>
              <a:rPr lang="en-AU" smtClean="0">
                <a:ea typeface="ＭＳ Ｐゴシック" pitchFamily="34" charset="-128"/>
              </a:rPr>
              <a:t>How about planes?</a:t>
            </a:r>
          </a:p>
          <a:p>
            <a:pPr lvl="1" eaLnBrk="1" hangingPunct="1"/>
            <a:endParaRPr lang="en-AU" smtClean="0">
              <a:ea typeface="ＭＳ Ｐゴシック" pitchFamily="34" charset="-128"/>
            </a:endParaRPr>
          </a:p>
        </p:txBody>
      </p:sp>
      <p:pic>
        <p:nvPicPr>
          <p:cNvPr id="38916" name="Picture 2" descr="http://www.thetechlabs.com/wp-content/uploads/2011/01/Samsung_Smart_TV-1.jpg"/>
          <p:cNvPicPr>
            <a:picLocks noChangeAspect="1" noChangeArrowheads="1"/>
          </p:cNvPicPr>
          <p:nvPr/>
        </p:nvPicPr>
        <p:blipFill>
          <a:blip r:embed="rId2"/>
          <a:srcRect/>
          <a:stretch>
            <a:fillRect/>
          </a:stretch>
        </p:blipFill>
        <p:spPr bwMode="auto">
          <a:xfrm>
            <a:off x="6029325" y="4508500"/>
            <a:ext cx="3114675" cy="218122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malware</a:t>
            </a:r>
            <a:endParaRPr lang="en-AU" dirty="0"/>
          </a:p>
        </p:txBody>
      </p:sp>
      <p:sp>
        <p:nvSpPr>
          <p:cNvPr id="3" name="Content Placeholder 2"/>
          <p:cNvSpPr>
            <a:spLocks noGrp="1"/>
          </p:cNvSpPr>
          <p:nvPr>
            <p:ph idx="1"/>
          </p:nvPr>
        </p:nvSpPr>
        <p:spPr>
          <a:xfrm>
            <a:off x="250825" y="1916113"/>
            <a:ext cx="8642350" cy="1800919"/>
          </a:xfrm>
        </p:spPr>
        <p:txBody>
          <a:bodyPr/>
          <a:lstStyle/>
          <a:p>
            <a:r>
              <a:rPr lang="en-US" dirty="0" smtClean="0"/>
              <a:t>Smart phone banking on the increase</a:t>
            </a:r>
          </a:p>
          <a:p>
            <a:r>
              <a:rPr lang="en-US" dirty="0" smtClean="0"/>
              <a:t>Smart phones/tables replacing traditional computers…</a:t>
            </a:r>
          </a:p>
          <a:p>
            <a:r>
              <a:rPr lang="en-US" dirty="0" smtClean="0"/>
              <a:t>Smart phones for two-factor authentication</a:t>
            </a:r>
            <a:endParaRPr lang="en-AU" dirty="0"/>
          </a:p>
        </p:txBody>
      </p:sp>
      <p:pic>
        <p:nvPicPr>
          <p:cNvPr id="3074" name="Picture 2" descr="figure1_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19" y="4704787"/>
            <a:ext cx="3457915" cy="1844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7873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Malware</a:t>
            </a:r>
            <a:endParaRPr lang="en-US" dirty="0"/>
          </a:p>
        </p:txBody>
      </p:sp>
      <p:sp>
        <p:nvSpPr>
          <p:cNvPr id="3" name="Content Placeholder 2"/>
          <p:cNvSpPr>
            <a:spLocks noGrp="1"/>
          </p:cNvSpPr>
          <p:nvPr>
            <p:ph idx="1"/>
          </p:nvPr>
        </p:nvSpPr>
        <p:spPr/>
        <p:txBody>
          <a:bodyPr/>
          <a:lstStyle/>
          <a:p>
            <a:r>
              <a:rPr lang="en-US" dirty="0" smtClean="0"/>
              <a:t>Cyber warfare</a:t>
            </a:r>
          </a:p>
          <a:p>
            <a:pPr lvl="1"/>
            <a:r>
              <a:rPr lang="en-US" dirty="0" smtClean="0"/>
              <a:t>It is </a:t>
            </a:r>
            <a:r>
              <a:rPr lang="en-US" dirty="0" smtClean="0"/>
              <a:t>easier to hire a dozen hackers than it is buy a dozen </a:t>
            </a:r>
            <a:r>
              <a:rPr lang="en-US" dirty="0" smtClean="0"/>
              <a:t>missiles!</a:t>
            </a:r>
            <a:endParaRPr lang="en-US" dirty="0" smtClean="0"/>
          </a:p>
          <a:p>
            <a:pPr lvl="1"/>
            <a:r>
              <a:rPr lang="en-US" dirty="0" smtClean="0"/>
              <a:t>Will malware be the form of </a:t>
            </a:r>
            <a:r>
              <a:rPr lang="en-US" dirty="0" smtClean="0"/>
              <a:t>terrorism in </a:t>
            </a:r>
            <a:r>
              <a:rPr lang="en-US" dirty="0" smtClean="0"/>
              <a:t>the </a:t>
            </a:r>
            <a:r>
              <a:rPr lang="en-US" dirty="0" smtClean="0"/>
              <a:t>future?</a:t>
            </a:r>
            <a:endParaRPr lang="en-US" dirty="0" smtClean="0"/>
          </a:p>
          <a:p>
            <a:r>
              <a:rPr lang="en-US" dirty="0" smtClean="0"/>
              <a:t>Robbing a bank with gun lacks class</a:t>
            </a:r>
          </a:p>
          <a:p>
            <a:pPr lvl="1"/>
            <a:r>
              <a:rPr lang="en-US" dirty="0" smtClean="0"/>
              <a:t>Why not just use malware</a:t>
            </a:r>
            <a:r>
              <a:rPr lang="en-US" dirty="0" smtClean="0"/>
              <a:t>?</a:t>
            </a:r>
            <a:endParaRPr lang="en-US" dirty="0" smtClean="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Scare tactics?</a:t>
            </a:r>
            <a:endParaRPr lang="en-AU" dirty="0"/>
          </a:p>
        </p:txBody>
      </p:sp>
      <p:pic>
        <p:nvPicPr>
          <p:cNvPr id="1026" name="Picture 2" descr="http://pcsolutions.paretologic.com/wordpress/wp-content/uploads/2014/06/ransomwar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844824"/>
            <a:ext cx="8788003" cy="494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84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31" y="1862318"/>
            <a:ext cx="8127209" cy="47350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250825" y="755650"/>
            <a:ext cx="8642350" cy="1000125"/>
          </a:xfrm>
        </p:spPr>
        <p:txBody>
          <a:bodyPr/>
          <a:lstStyle/>
          <a:p>
            <a:r>
              <a:rPr lang="en-US" dirty="0" smtClean="0"/>
              <a:t>Evolution of malware</a:t>
            </a:r>
            <a:endParaRPr lang="en-AU" dirty="0"/>
          </a:p>
        </p:txBody>
      </p:sp>
      <p:sp>
        <p:nvSpPr>
          <p:cNvPr id="5" name="Rectangle 4"/>
          <p:cNvSpPr/>
          <p:nvPr/>
        </p:nvSpPr>
        <p:spPr>
          <a:xfrm>
            <a:off x="210659" y="6577607"/>
            <a:ext cx="8897845" cy="307777"/>
          </a:xfrm>
          <a:prstGeom prst="rect">
            <a:avLst/>
          </a:prstGeom>
        </p:spPr>
        <p:txBody>
          <a:bodyPr wrap="square">
            <a:spAutoFit/>
          </a:bodyPr>
          <a:lstStyle/>
          <a:p>
            <a:pPr algn="r"/>
            <a:r>
              <a:rPr lang="en-US" sz="1400" b="1" i="1" dirty="0"/>
              <a:t>Source: http://www.malware-info.com</a:t>
            </a:r>
            <a:endParaRPr lang="en-AU" sz="1400" dirty="0"/>
          </a:p>
        </p:txBody>
      </p:sp>
    </p:spTree>
    <p:extLst>
      <p:ext uri="{BB962C8B-B14F-4D97-AF65-F5344CB8AC3E}">
        <p14:creationId xmlns:p14="http://schemas.microsoft.com/office/powerpoint/2010/main" val="28224451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Total malware</a:t>
            </a:r>
            <a:endParaRPr lang="en-AU"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3" y="1844824"/>
            <a:ext cx="7200799" cy="4941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33725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malware</a:t>
            </a:r>
            <a:endParaRPr lang="en-AU"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844824"/>
            <a:ext cx="7560840" cy="501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7849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1300</TotalTime>
  <Words>2552</Words>
  <Application>Microsoft Office PowerPoint</Application>
  <PresentationFormat>On-screen Show (4:3)</PresentationFormat>
  <Paragraphs>302</Paragraphs>
  <Slides>52</Slides>
  <Notes>3</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Default Design</vt:lpstr>
      <vt:lpstr>Malware</vt:lpstr>
      <vt:lpstr>What is malware?</vt:lpstr>
      <vt:lpstr>Consequences of Malware?</vt:lpstr>
      <vt:lpstr>What malware looks like to an IT professional?</vt:lpstr>
      <vt:lpstr>What malware looks like to a home user?</vt:lpstr>
      <vt:lpstr>Scare tactics?</vt:lpstr>
      <vt:lpstr>Evolution of malware</vt:lpstr>
      <vt:lpstr>Total malware</vt:lpstr>
      <vt:lpstr>New malware</vt:lpstr>
      <vt:lpstr>Malware Categories</vt:lpstr>
      <vt:lpstr>When does a system becomes vulnerable to malware?</vt:lpstr>
      <vt:lpstr>Malware Specimens</vt:lpstr>
      <vt:lpstr>Malware Specimens</vt:lpstr>
      <vt:lpstr>Classifying malware</vt:lpstr>
      <vt:lpstr>Classifying malware</vt:lpstr>
      <vt:lpstr>Viruses</vt:lpstr>
      <vt:lpstr>Virus phases</vt:lpstr>
      <vt:lpstr>Virus phases cont…</vt:lpstr>
      <vt:lpstr>Virus phases cont…</vt:lpstr>
      <vt:lpstr>Virus structure</vt:lpstr>
      <vt:lpstr>Virus types</vt:lpstr>
      <vt:lpstr>Common file virus injection techniques</vt:lpstr>
      <vt:lpstr>Common file virus injection techniques</vt:lpstr>
      <vt:lpstr>Virus concealment strategies</vt:lpstr>
      <vt:lpstr>Virus concealment strategies</vt:lpstr>
      <vt:lpstr>Worms</vt:lpstr>
      <vt:lpstr>Worm Propagation</vt:lpstr>
      <vt:lpstr>Worm Types</vt:lpstr>
      <vt:lpstr>Trojan Horses</vt:lpstr>
      <vt:lpstr>Trojan Horse Types</vt:lpstr>
      <vt:lpstr>Rootkits</vt:lpstr>
      <vt:lpstr>Types of Rootkits</vt:lpstr>
      <vt:lpstr>Types of Rootkits</vt:lpstr>
      <vt:lpstr>Types of Rootkits</vt:lpstr>
      <vt:lpstr>Botnets</vt:lpstr>
      <vt:lpstr>Botnets</vt:lpstr>
      <vt:lpstr>Botnet Trends</vt:lpstr>
      <vt:lpstr>Logic Bombs</vt:lpstr>
      <vt:lpstr>Spyware</vt:lpstr>
      <vt:lpstr>Adware</vt:lpstr>
      <vt:lpstr>RansomWare, ScareWare</vt:lpstr>
      <vt:lpstr>Professional Malware</vt:lpstr>
      <vt:lpstr>Malware Countermeasures - Signatures</vt:lpstr>
      <vt:lpstr>Malware Countermeasures - Signatures</vt:lpstr>
      <vt:lpstr>Shield vs. On-demand</vt:lpstr>
      <vt:lpstr>Online Anti-Virus Software</vt:lpstr>
      <vt:lpstr>Offline Anti-Virus Software</vt:lpstr>
      <vt:lpstr>Quarantine</vt:lpstr>
      <vt:lpstr>Fake AV Software</vt:lpstr>
      <vt:lpstr>Future of Malware</vt:lpstr>
      <vt:lpstr>Mobile malware</vt:lpstr>
      <vt:lpstr>Future of Malware</vt:lpstr>
    </vt:vector>
  </TitlesOfParts>
  <Company>Edith Cowan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Tu Ly</dc:creator>
  <cp:lastModifiedBy>dellicious</cp:lastModifiedBy>
  <cp:revision>81</cp:revision>
  <dcterms:created xsi:type="dcterms:W3CDTF">2009-09-07T06:18:52Z</dcterms:created>
  <dcterms:modified xsi:type="dcterms:W3CDTF">2015-03-09T07:15:14Z</dcterms:modified>
</cp:coreProperties>
</file>